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Lst>
  <p:sldSz cx="6858000" cy="9906000" type="A4"/>
  <p:notesSz cx="6858000" cy="9906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93"/>
    <a:srgbClr val="00B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22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sz="2400" b="1" i="0">
                <a:solidFill>
                  <a:srgbClr val="404040"/>
                </a:solidFill>
                <a:latin typeface="Calibri"/>
                <a:cs typeface="Calibri"/>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040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04040"/>
                </a:solidFill>
                <a:latin typeface="Calibri"/>
                <a:cs typeface="Calibri"/>
              </a:defRPr>
            </a:lvl1pPr>
          </a:lstStyle>
          <a:p>
            <a:endParaRPr/>
          </a:p>
        </p:txBody>
      </p:sp>
      <p:sp>
        <p:nvSpPr>
          <p:cNvPr id="3" name="Holder 3"/>
          <p:cNvSpPr>
            <a:spLocks noGrp="1"/>
          </p:cNvSpPr>
          <p:nvPr>
            <p:ph sz="half" idx="2"/>
          </p:nvPr>
        </p:nvSpPr>
        <p:spPr>
          <a:xfrm>
            <a:off x="342900" y="2278380"/>
            <a:ext cx="298323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0404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5823" y="1000735"/>
            <a:ext cx="2026285" cy="693419"/>
          </a:xfrm>
          <a:prstGeom prst="rect">
            <a:avLst/>
          </a:prstGeom>
        </p:spPr>
        <p:txBody>
          <a:bodyPr wrap="square" lIns="0" tIns="0" rIns="0" bIns="0">
            <a:spAutoFit/>
          </a:bodyPr>
          <a:lstStyle>
            <a:lvl1pPr>
              <a:defRPr sz="2400" b="1" i="0">
                <a:solidFill>
                  <a:srgbClr val="404040"/>
                </a:solidFill>
                <a:latin typeface="Calibri"/>
                <a:cs typeface="Calibri"/>
              </a:defRPr>
            </a:lvl1pPr>
          </a:lstStyle>
          <a:p>
            <a:endParaRPr/>
          </a:p>
        </p:txBody>
      </p:sp>
      <p:sp>
        <p:nvSpPr>
          <p:cNvPr id="3" name="Holder 3"/>
          <p:cNvSpPr>
            <a:spLocks noGrp="1"/>
          </p:cNvSpPr>
          <p:nvPr>
            <p:ph type="body" idx="1"/>
          </p:nvPr>
        </p:nvSpPr>
        <p:spPr>
          <a:xfrm>
            <a:off x="342900" y="2278380"/>
            <a:ext cx="617220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0"/>
            <a:ext cx="2194560"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a:xfrm>
            <a:off x="4937760" y="9212580"/>
            <a:ext cx="1577340" cy="4953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skioldebrand@brayfoxsmith.com"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jakestace@brayfoxsmith.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robertskioldebrand@brayfoxsmith.com"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jakestace@brayfoxsmith.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robertskioldebrand@brayfoxsmith.com" TargetMode="Externa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mailto:jakestace@brayfoxsmith.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7827" y="359156"/>
            <a:ext cx="125349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A6A6A6"/>
                </a:solidFill>
                <a:latin typeface="Calibri"/>
                <a:cs typeface="Calibri"/>
              </a:rPr>
              <a:t>Letting</a:t>
            </a:r>
            <a:r>
              <a:rPr sz="1400" spc="-40" dirty="0">
                <a:solidFill>
                  <a:srgbClr val="A6A6A6"/>
                </a:solidFill>
                <a:latin typeface="Calibri"/>
                <a:cs typeface="Calibri"/>
              </a:rPr>
              <a:t> </a:t>
            </a:r>
            <a:r>
              <a:rPr sz="1400" spc="-10" dirty="0">
                <a:solidFill>
                  <a:srgbClr val="A6A6A6"/>
                </a:solidFill>
                <a:latin typeface="Calibri"/>
                <a:cs typeface="Calibri"/>
              </a:rPr>
              <a:t>Summary</a:t>
            </a:r>
            <a:endParaRPr sz="1400" dirty="0">
              <a:latin typeface="Calibri"/>
              <a:cs typeface="Calibri"/>
            </a:endParaRPr>
          </a:p>
        </p:txBody>
      </p:sp>
      <p:sp>
        <p:nvSpPr>
          <p:cNvPr id="3" name="object 3"/>
          <p:cNvSpPr txBox="1">
            <a:spLocks noGrp="1"/>
          </p:cNvSpPr>
          <p:nvPr>
            <p:ph type="title"/>
          </p:nvPr>
        </p:nvSpPr>
        <p:spPr>
          <a:xfrm>
            <a:off x="547827" y="1160910"/>
            <a:ext cx="5334000" cy="325089"/>
          </a:xfrm>
          <a:prstGeom prst="rect">
            <a:avLst/>
          </a:prstGeom>
        </p:spPr>
        <p:txBody>
          <a:bodyPr vert="horz" wrap="square" lIns="0" tIns="47625" rIns="0" bIns="0" rtlCol="0">
            <a:spAutoFit/>
          </a:bodyPr>
          <a:lstStyle/>
          <a:p>
            <a:pPr marL="12700">
              <a:lnSpc>
                <a:spcPct val="100000"/>
              </a:lnSpc>
              <a:spcBef>
                <a:spcPts val="375"/>
              </a:spcBef>
            </a:pPr>
            <a:r>
              <a:rPr lang="en-GB" sz="1800" b="0" spc="-10" dirty="0">
                <a:solidFill>
                  <a:srgbClr val="006993"/>
                </a:solidFill>
                <a:latin typeface="Arial Nova" panose="020B0604020202020204" pitchFamily="34" charset="0"/>
                <a:cs typeface="Calibri Light" panose="020F0302020204030204" pitchFamily="34" charset="0"/>
              </a:rPr>
              <a:t>1- 4 BRIXTON ROAD SW2</a:t>
            </a:r>
            <a:endParaRPr sz="1200" b="0" dirty="0">
              <a:solidFill>
                <a:srgbClr val="006993"/>
              </a:solidFill>
              <a:latin typeface="Arial Nova" panose="020B0604020202020204" pitchFamily="34" charset="0"/>
              <a:cs typeface="Calibri Light" panose="020F0302020204030204" pitchFamily="34" charset="0"/>
            </a:endParaRPr>
          </a:p>
        </p:txBody>
      </p:sp>
      <p:sp>
        <p:nvSpPr>
          <p:cNvPr id="4" name="object 4"/>
          <p:cNvSpPr txBox="1"/>
          <p:nvPr/>
        </p:nvSpPr>
        <p:spPr>
          <a:xfrm>
            <a:off x="547827" y="1594295"/>
            <a:ext cx="4709973" cy="289823"/>
          </a:xfrm>
          <a:prstGeom prst="rect">
            <a:avLst/>
          </a:prstGeom>
        </p:spPr>
        <p:txBody>
          <a:bodyPr vert="horz" wrap="square" lIns="0" tIns="12700" rIns="0" bIns="0" rtlCol="0">
            <a:spAutoFit/>
          </a:bodyPr>
          <a:lstStyle/>
          <a:p>
            <a:pPr marL="12700">
              <a:lnSpc>
                <a:spcPct val="100000"/>
              </a:lnSpc>
              <a:spcBef>
                <a:spcPts val="100"/>
              </a:spcBef>
            </a:pPr>
            <a:r>
              <a:rPr lang="en-GB" dirty="0">
                <a:solidFill>
                  <a:schemeClr val="tx1">
                    <a:lumMod val="65000"/>
                    <a:lumOff val="35000"/>
                  </a:schemeClr>
                </a:solidFill>
                <a:latin typeface="Calibri"/>
                <a:cs typeface="Calibri"/>
              </a:rPr>
              <a:t>1,000 – 12,135 sq ft Available </a:t>
            </a:r>
            <a:endParaRPr sz="1800" dirty="0">
              <a:solidFill>
                <a:schemeClr val="tx1">
                  <a:lumMod val="65000"/>
                  <a:lumOff val="35000"/>
                </a:schemeClr>
              </a:solidFill>
              <a:latin typeface="Calibri"/>
              <a:cs typeface="Calibri"/>
            </a:endParaRPr>
          </a:p>
        </p:txBody>
      </p:sp>
      <p:sp>
        <p:nvSpPr>
          <p:cNvPr id="6" name="object 6"/>
          <p:cNvSpPr/>
          <p:nvPr/>
        </p:nvSpPr>
        <p:spPr>
          <a:xfrm>
            <a:off x="0" y="8229600"/>
            <a:ext cx="6858000" cy="1676908"/>
          </a:xfrm>
          <a:custGeom>
            <a:avLst/>
            <a:gdLst/>
            <a:ahLst/>
            <a:cxnLst/>
            <a:rect l="l" t="t" r="r" b="b"/>
            <a:pathLst>
              <a:path w="6858000" h="1323340">
                <a:moveTo>
                  <a:pt x="6858000" y="0"/>
                </a:moveTo>
                <a:lnTo>
                  <a:pt x="0" y="0"/>
                </a:lnTo>
                <a:lnTo>
                  <a:pt x="0" y="1322831"/>
                </a:lnTo>
                <a:lnTo>
                  <a:pt x="6858000" y="1322831"/>
                </a:lnTo>
                <a:lnTo>
                  <a:pt x="6858000" y="0"/>
                </a:lnTo>
                <a:close/>
              </a:path>
            </a:pathLst>
          </a:custGeom>
          <a:solidFill>
            <a:srgbClr val="006993"/>
          </a:solidFill>
        </p:spPr>
        <p:txBody>
          <a:bodyPr wrap="square" lIns="0" tIns="0" rIns="0" bIns="0" rtlCol="0"/>
          <a:lstStyle/>
          <a:p>
            <a:endParaRPr/>
          </a:p>
        </p:txBody>
      </p:sp>
      <p:pic>
        <p:nvPicPr>
          <p:cNvPr id="7" name="object 7"/>
          <p:cNvPicPr/>
          <p:nvPr/>
        </p:nvPicPr>
        <p:blipFill>
          <a:blip r:embed="rId2" cstate="print"/>
          <a:stretch>
            <a:fillRect/>
          </a:stretch>
        </p:blipFill>
        <p:spPr>
          <a:xfrm>
            <a:off x="5324552" y="357898"/>
            <a:ext cx="998321" cy="1067181"/>
          </a:xfrm>
          <a:prstGeom prst="rect">
            <a:avLst/>
          </a:prstGeom>
        </p:spPr>
      </p:pic>
      <p:sp>
        <p:nvSpPr>
          <p:cNvPr id="14" name="TextBox 13">
            <a:extLst>
              <a:ext uri="{FF2B5EF4-FFF2-40B4-BE49-F238E27FC236}">
                <a16:creationId xmlns:a16="http://schemas.microsoft.com/office/drawing/2014/main" id="{18A17CAD-10C7-E5F0-27C8-459276A19B56}"/>
              </a:ext>
            </a:extLst>
          </p:cNvPr>
          <p:cNvSpPr txBox="1"/>
          <p:nvPr/>
        </p:nvSpPr>
        <p:spPr>
          <a:xfrm>
            <a:off x="4800600" y="9421726"/>
            <a:ext cx="3352800" cy="369332"/>
          </a:xfrm>
          <a:prstGeom prst="rect">
            <a:avLst/>
          </a:prstGeom>
          <a:noFill/>
        </p:spPr>
        <p:txBody>
          <a:bodyPr wrap="square" rtlCol="0">
            <a:spAutoFit/>
          </a:bodyPr>
          <a:lstStyle/>
          <a:p>
            <a:r>
              <a:rPr lang="en-GB" b="1" dirty="0">
                <a:solidFill>
                  <a:schemeClr val="bg1"/>
                </a:solidFill>
                <a:latin typeface="+mj-lt"/>
              </a:rPr>
              <a:t>brayfoxsmith.com</a:t>
            </a:r>
          </a:p>
        </p:txBody>
      </p:sp>
      <p:cxnSp>
        <p:nvCxnSpPr>
          <p:cNvPr id="16" name="Straight Connector 15">
            <a:extLst>
              <a:ext uri="{FF2B5EF4-FFF2-40B4-BE49-F238E27FC236}">
                <a16:creationId xmlns:a16="http://schemas.microsoft.com/office/drawing/2014/main" id="{6D887373-7C9C-AF67-131A-39FE99A05FAC}"/>
              </a:ext>
            </a:extLst>
          </p:cNvPr>
          <p:cNvCxnSpPr>
            <a:cxnSpLocks/>
          </p:cNvCxnSpPr>
          <p:nvPr/>
        </p:nvCxnSpPr>
        <p:spPr>
          <a:xfrm>
            <a:off x="547827" y="1524000"/>
            <a:ext cx="5776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BEEB555-BDE8-A83C-E4A6-936DF7C171AC}"/>
              </a:ext>
            </a:extLst>
          </p:cNvPr>
          <p:cNvGrpSpPr/>
          <p:nvPr/>
        </p:nvGrpSpPr>
        <p:grpSpPr>
          <a:xfrm>
            <a:off x="547827" y="8331200"/>
            <a:ext cx="2083435" cy="1444796"/>
            <a:chOff x="457200" y="8267602"/>
            <a:chExt cx="2083435" cy="1444796"/>
          </a:xfrm>
        </p:grpSpPr>
        <p:sp>
          <p:nvSpPr>
            <p:cNvPr id="8" name="object 7">
              <a:extLst>
                <a:ext uri="{FF2B5EF4-FFF2-40B4-BE49-F238E27FC236}">
                  <a16:creationId xmlns:a16="http://schemas.microsoft.com/office/drawing/2014/main" id="{B5F0E331-BB5D-F31E-7CFE-896FA4E093E4}"/>
                </a:ext>
              </a:extLst>
            </p:cNvPr>
            <p:cNvSpPr txBox="1"/>
            <p:nvPr/>
          </p:nvSpPr>
          <p:spPr>
            <a:xfrm>
              <a:off x="457200" y="8267602"/>
              <a:ext cx="2083435" cy="913070"/>
            </a:xfrm>
            <a:prstGeom prst="rect">
              <a:avLst/>
            </a:prstGeom>
          </p:spPr>
          <p:txBody>
            <a:bodyPr vert="horz" wrap="square" lIns="0" tIns="12700" rIns="0" bIns="0" rtlCol="0">
              <a:spAutoFit/>
            </a:bodyPr>
            <a:lstStyle/>
            <a:p>
              <a:pPr>
                <a:lnSpc>
                  <a:spcPct val="100000"/>
                </a:lnSpc>
                <a:spcBef>
                  <a:spcPts val="100"/>
                </a:spcBef>
              </a:pPr>
              <a:r>
                <a:rPr sz="800" dirty="0">
                  <a:solidFill>
                    <a:srgbClr val="FFFFFF"/>
                  </a:solidFill>
                  <a:latin typeface="Verdana"/>
                  <a:cs typeface="Verdana"/>
                </a:rPr>
                <a:t>For</a:t>
              </a:r>
              <a:r>
                <a:rPr sz="800" spc="-35" dirty="0">
                  <a:solidFill>
                    <a:srgbClr val="FFFFFF"/>
                  </a:solidFill>
                  <a:latin typeface="Verdana"/>
                  <a:cs typeface="Verdana"/>
                </a:rPr>
                <a:t> </a:t>
              </a:r>
              <a:r>
                <a:rPr sz="800" spc="-10" dirty="0">
                  <a:solidFill>
                    <a:srgbClr val="FFFFFF"/>
                  </a:solidFill>
                  <a:latin typeface="Verdana"/>
                  <a:cs typeface="Verdana"/>
                </a:rPr>
                <a:t>further</a:t>
              </a:r>
              <a:r>
                <a:rPr sz="800" spc="-30" dirty="0">
                  <a:solidFill>
                    <a:srgbClr val="FFFFFF"/>
                  </a:solidFill>
                  <a:latin typeface="Verdana"/>
                  <a:cs typeface="Verdana"/>
                </a:rPr>
                <a:t> </a:t>
              </a:r>
              <a:r>
                <a:rPr sz="800" spc="-10" dirty="0">
                  <a:solidFill>
                    <a:srgbClr val="FFFFFF"/>
                  </a:solidFill>
                  <a:latin typeface="Verdana"/>
                  <a:cs typeface="Verdana"/>
                </a:rPr>
                <a:t>information</a:t>
              </a:r>
              <a:r>
                <a:rPr sz="800" spc="-35" dirty="0">
                  <a:solidFill>
                    <a:srgbClr val="FFFFFF"/>
                  </a:solidFill>
                  <a:latin typeface="Verdana"/>
                  <a:cs typeface="Verdana"/>
                </a:rPr>
                <a:t> </a:t>
              </a:r>
              <a:r>
                <a:rPr sz="800" spc="-10" dirty="0">
                  <a:solidFill>
                    <a:srgbClr val="FFFFFF"/>
                  </a:solidFill>
                  <a:latin typeface="Verdana"/>
                  <a:cs typeface="Verdana"/>
                </a:rPr>
                <a:t>please</a:t>
              </a:r>
              <a:r>
                <a:rPr sz="800" spc="-30" dirty="0">
                  <a:solidFill>
                    <a:srgbClr val="FFFFFF"/>
                  </a:solidFill>
                  <a:latin typeface="Verdana"/>
                  <a:cs typeface="Verdana"/>
                </a:rPr>
                <a:t> </a:t>
              </a:r>
              <a:r>
                <a:rPr sz="800" spc="-10" dirty="0">
                  <a:solidFill>
                    <a:srgbClr val="FFFFFF"/>
                  </a:solidFill>
                  <a:latin typeface="Verdana"/>
                  <a:cs typeface="Verdana"/>
                </a:rPr>
                <a:t>contact:</a:t>
              </a:r>
              <a:endParaRPr sz="800" dirty="0">
                <a:latin typeface="Verdana"/>
                <a:cs typeface="Verdana"/>
              </a:endParaRPr>
            </a:p>
            <a:p>
              <a:pPr>
                <a:lnSpc>
                  <a:spcPct val="100000"/>
                </a:lnSpc>
                <a:spcBef>
                  <a:spcPts val="50"/>
                </a:spcBef>
              </a:pPr>
              <a:endParaRPr sz="500" dirty="0">
                <a:latin typeface="Verdana"/>
                <a:cs typeface="Verdana"/>
              </a:endParaRPr>
            </a:p>
            <a:p>
              <a:pPr>
                <a:lnSpc>
                  <a:spcPct val="100000"/>
                </a:lnSpc>
              </a:pPr>
              <a:r>
                <a:rPr sz="1000" b="1" dirty="0">
                  <a:solidFill>
                    <a:srgbClr val="FFFFFF"/>
                  </a:solidFill>
                  <a:latin typeface="Tahoma"/>
                  <a:cs typeface="Tahoma"/>
                </a:rPr>
                <a:t>Bay</a:t>
              </a:r>
              <a:r>
                <a:rPr sz="1000" b="1" spc="35" dirty="0">
                  <a:solidFill>
                    <a:srgbClr val="FFFFFF"/>
                  </a:solidFill>
                  <a:latin typeface="Tahoma"/>
                  <a:cs typeface="Tahoma"/>
                </a:rPr>
                <a:t> </a:t>
              </a:r>
              <a:r>
                <a:rPr sz="1000" b="1" dirty="0">
                  <a:solidFill>
                    <a:srgbClr val="FFFFFF"/>
                  </a:solidFill>
                  <a:latin typeface="Tahoma"/>
                  <a:cs typeface="Tahoma"/>
                </a:rPr>
                <a:t>Fox</a:t>
              </a:r>
              <a:r>
                <a:rPr sz="1000" b="1" spc="40" dirty="0">
                  <a:solidFill>
                    <a:srgbClr val="FFFFFF"/>
                  </a:solidFill>
                  <a:latin typeface="Tahoma"/>
                  <a:cs typeface="Tahoma"/>
                </a:rPr>
                <a:t> </a:t>
              </a:r>
              <a:r>
                <a:rPr sz="1000" b="1" spc="-10" dirty="0">
                  <a:solidFill>
                    <a:srgbClr val="FFFFFF"/>
                  </a:solidFill>
                  <a:latin typeface="Tahoma"/>
                  <a:cs typeface="Tahoma"/>
                </a:rPr>
                <a:t>Smith</a:t>
              </a:r>
              <a:endParaRPr sz="1000" dirty="0">
                <a:latin typeface="Tahoma"/>
                <a:cs typeface="Tahoma"/>
              </a:endParaRPr>
            </a:p>
            <a:p>
              <a:pPr marR="1003935">
                <a:lnSpc>
                  <a:spcPct val="125000"/>
                </a:lnSpc>
                <a:spcBef>
                  <a:spcPts val="560"/>
                </a:spcBef>
              </a:pPr>
              <a:r>
                <a:rPr sz="800" b="1" dirty="0">
                  <a:solidFill>
                    <a:srgbClr val="FFFFFF"/>
                  </a:solidFill>
                  <a:latin typeface="Tahoma"/>
                  <a:cs typeface="Tahoma"/>
                </a:rPr>
                <a:t>Robert</a:t>
              </a:r>
              <a:r>
                <a:rPr sz="800" b="1" spc="50" dirty="0">
                  <a:solidFill>
                    <a:srgbClr val="FFFFFF"/>
                  </a:solidFill>
                  <a:latin typeface="Tahoma"/>
                  <a:cs typeface="Tahoma"/>
                </a:rPr>
                <a:t> </a:t>
              </a:r>
              <a:r>
                <a:rPr sz="800" b="1" spc="-10" dirty="0">
                  <a:solidFill>
                    <a:srgbClr val="FFFFFF"/>
                  </a:solidFill>
                  <a:latin typeface="Tahoma"/>
                  <a:cs typeface="Tahoma"/>
                </a:rPr>
                <a:t>Skioldebrand </a:t>
              </a:r>
              <a:r>
                <a:rPr sz="800" b="1" spc="-20" dirty="0">
                  <a:solidFill>
                    <a:srgbClr val="FFFFFF"/>
                  </a:solidFill>
                  <a:latin typeface="Tahoma"/>
                  <a:cs typeface="Tahoma"/>
                </a:rPr>
                <a:t>M:</a:t>
              </a:r>
              <a:r>
                <a:rPr sz="800" b="1" spc="5" dirty="0">
                  <a:solidFill>
                    <a:srgbClr val="FFFFFF"/>
                  </a:solidFill>
                  <a:latin typeface="Tahoma"/>
                  <a:cs typeface="Tahoma"/>
                </a:rPr>
                <a:t> </a:t>
              </a:r>
              <a:r>
                <a:rPr sz="800" spc="-20" dirty="0">
                  <a:solidFill>
                    <a:srgbClr val="FFFFFF"/>
                  </a:solidFill>
                  <a:latin typeface="Verdana"/>
                  <a:cs typeface="Verdana"/>
                </a:rPr>
                <a:t>07769</a:t>
              </a:r>
              <a:r>
                <a:rPr sz="800" spc="-45" dirty="0">
                  <a:solidFill>
                    <a:srgbClr val="FFFFFF"/>
                  </a:solidFill>
                  <a:latin typeface="Verdana"/>
                  <a:cs typeface="Verdana"/>
                </a:rPr>
                <a:t> </a:t>
              </a:r>
              <a:r>
                <a:rPr sz="800" spc="-50" dirty="0">
                  <a:solidFill>
                    <a:srgbClr val="FFFFFF"/>
                  </a:solidFill>
                  <a:latin typeface="Verdana"/>
                  <a:cs typeface="Verdana"/>
                </a:rPr>
                <a:t>725</a:t>
              </a:r>
              <a:r>
                <a:rPr sz="800" spc="-45" dirty="0">
                  <a:solidFill>
                    <a:srgbClr val="FFFFFF"/>
                  </a:solidFill>
                  <a:latin typeface="Verdana"/>
                  <a:cs typeface="Verdana"/>
                </a:rPr>
                <a:t> </a:t>
              </a:r>
              <a:r>
                <a:rPr sz="800" spc="-25" dirty="0">
                  <a:solidFill>
                    <a:srgbClr val="FFFFFF"/>
                  </a:solidFill>
                  <a:latin typeface="Verdana"/>
                  <a:cs typeface="Verdana"/>
                </a:rPr>
                <a:t>412</a:t>
              </a:r>
              <a:endParaRPr sz="800" dirty="0">
                <a:latin typeface="Verdana"/>
                <a:cs typeface="Verdana"/>
              </a:endParaRPr>
            </a:p>
            <a:p>
              <a:pPr>
                <a:lnSpc>
                  <a:spcPct val="100000"/>
                </a:lnSpc>
                <a:spcBef>
                  <a:spcPts val="240"/>
                </a:spcBef>
              </a:pPr>
              <a:r>
                <a:rPr sz="800" b="1" dirty="0">
                  <a:solidFill>
                    <a:srgbClr val="FFFFFF"/>
                  </a:solidFill>
                  <a:latin typeface="Tahoma"/>
                  <a:cs typeface="Tahoma"/>
                </a:rPr>
                <a:t>E:</a:t>
              </a:r>
              <a:r>
                <a:rPr sz="800" b="1" spc="-15" dirty="0">
                  <a:solidFill>
                    <a:srgbClr val="FFFFFF"/>
                  </a:solidFill>
                  <a:latin typeface="Tahoma"/>
                  <a:cs typeface="Tahoma"/>
                </a:rPr>
                <a:t> </a:t>
              </a:r>
              <a:r>
                <a:rPr sz="800" spc="-10" dirty="0">
                  <a:solidFill>
                    <a:srgbClr val="FFFFFF"/>
                  </a:solidFill>
                  <a:latin typeface="Verdana"/>
                  <a:cs typeface="Verdana"/>
                  <a:hlinkClick r:id="rId3"/>
                </a:rPr>
                <a:t>robertskioldebrand@brayfoxsmith.com</a:t>
              </a:r>
              <a:endParaRPr sz="800" dirty="0">
                <a:latin typeface="Verdana"/>
                <a:cs typeface="Verdana"/>
              </a:endParaRPr>
            </a:p>
          </p:txBody>
        </p:sp>
        <p:sp>
          <p:nvSpPr>
            <p:cNvPr id="9" name="object 9">
              <a:extLst>
                <a:ext uri="{FF2B5EF4-FFF2-40B4-BE49-F238E27FC236}">
                  <a16:creationId xmlns:a16="http://schemas.microsoft.com/office/drawing/2014/main" id="{0057CF39-9848-6869-AFDE-2B998F7A1CA0}"/>
                </a:ext>
              </a:extLst>
            </p:cNvPr>
            <p:cNvSpPr txBox="1"/>
            <p:nvPr/>
          </p:nvSpPr>
          <p:spPr>
            <a:xfrm>
              <a:off x="457200" y="9229798"/>
              <a:ext cx="1591945" cy="482600"/>
            </a:xfrm>
            <a:prstGeom prst="rect">
              <a:avLst/>
            </a:prstGeom>
          </p:spPr>
          <p:txBody>
            <a:bodyPr vert="horz" wrap="square" lIns="0" tIns="43180" rIns="0" bIns="0" rtlCol="0">
              <a:spAutoFit/>
            </a:bodyPr>
            <a:lstStyle/>
            <a:p>
              <a:pPr>
                <a:lnSpc>
                  <a:spcPct val="100000"/>
                </a:lnSpc>
                <a:spcBef>
                  <a:spcPts val="340"/>
                </a:spcBef>
              </a:pPr>
              <a:r>
                <a:rPr sz="800" b="1" dirty="0">
                  <a:solidFill>
                    <a:srgbClr val="FFFFFF"/>
                  </a:solidFill>
                  <a:latin typeface="Tahoma"/>
                  <a:cs typeface="Tahoma"/>
                </a:rPr>
                <a:t>Jake</a:t>
              </a:r>
              <a:r>
                <a:rPr sz="800" b="1" spc="25" dirty="0">
                  <a:solidFill>
                    <a:srgbClr val="FFFFFF"/>
                  </a:solidFill>
                  <a:latin typeface="Tahoma"/>
                  <a:cs typeface="Tahoma"/>
                </a:rPr>
                <a:t> </a:t>
              </a:r>
              <a:r>
                <a:rPr sz="800" b="1" spc="-10" dirty="0">
                  <a:solidFill>
                    <a:srgbClr val="FFFFFF"/>
                  </a:solidFill>
                  <a:latin typeface="Tahoma"/>
                  <a:cs typeface="Tahoma"/>
                </a:rPr>
                <a:t>Stace</a:t>
              </a:r>
              <a:endParaRPr sz="800" dirty="0">
                <a:latin typeface="Tahoma"/>
                <a:cs typeface="Tahoma"/>
              </a:endParaRPr>
            </a:p>
            <a:p>
              <a:pPr>
                <a:lnSpc>
                  <a:spcPct val="100000"/>
                </a:lnSpc>
                <a:spcBef>
                  <a:spcPts val="240"/>
                </a:spcBef>
              </a:pPr>
              <a:r>
                <a:rPr sz="800" b="1" spc="-20" dirty="0">
                  <a:solidFill>
                    <a:srgbClr val="FFFFFF"/>
                  </a:solidFill>
                  <a:latin typeface="Tahoma"/>
                  <a:cs typeface="Tahoma"/>
                </a:rPr>
                <a:t>M: </a:t>
              </a:r>
              <a:r>
                <a:rPr sz="800" spc="-25" dirty="0">
                  <a:solidFill>
                    <a:srgbClr val="FFFFFF"/>
                  </a:solidFill>
                  <a:latin typeface="Verdana"/>
                  <a:cs typeface="Verdana"/>
                </a:rPr>
                <a:t>07597</a:t>
              </a:r>
              <a:r>
                <a:rPr sz="800" spc="-45" dirty="0">
                  <a:solidFill>
                    <a:srgbClr val="FFFFFF"/>
                  </a:solidFill>
                  <a:latin typeface="Verdana"/>
                  <a:cs typeface="Verdana"/>
                </a:rPr>
                <a:t> </a:t>
              </a:r>
              <a:r>
                <a:rPr sz="800" spc="-10" dirty="0">
                  <a:solidFill>
                    <a:srgbClr val="FFFFFF"/>
                  </a:solidFill>
                  <a:latin typeface="Verdana"/>
                  <a:cs typeface="Verdana"/>
                </a:rPr>
                <a:t>685</a:t>
              </a:r>
              <a:r>
                <a:rPr sz="800" spc="-60" dirty="0">
                  <a:solidFill>
                    <a:srgbClr val="FFFFFF"/>
                  </a:solidFill>
                  <a:latin typeface="Verdana"/>
                  <a:cs typeface="Verdana"/>
                </a:rPr>
                <a:t> </a:t>
              </a:r>
              <a:r>
                <a:rPr sz="800" spc="-25" dirty="0">
                  <a:solidFill>
                    <a:srgbClr val="FFFFFF"/>
                  </a:solidFill>
                  <a:latin typeface="Verdana"/>
                  <a:cs typeface="Verdana"/>
                </a:rPr>
                <a:t>889</a:t>
              </a:r>
              <a:endParaRPr sz="800" dirty="0">
                <a:latin typeface="Verdana"/>
                <a:cs typeface="Verdana"/>
              </a:endParaRPr>
            </a:p>
            <a:p>
              <a:pPr>
                <a:lnSpc>
                  <a:spcPct val="100000"/>
                </a:lnSpc>
                <a:spcBef>
                  <a:spcPts val="240"/>
                </a:spcBef>
              </a:pPr>
              <a:r>
                <a:rPr sz="800" b="1" dirty="0">
                  <a:solidFill>
                    <a:srgbClr val="FFFFFF"/>
                  </a:solidFill>
                  <a:latin typeface="Tahoma"/>
                  <a:cs typeface="Tahoma"/>
                </a:rPr>
                <a:t>E:</a:t>
              </a:r>
              <a:r>
                <a:rPr sz="800" b="1" spc="-15" dirty="0">
                  <a:solidFill>
                    <a:srgbClr val="FFFFFF"/>
                  </a:solidFill>
                  <a:latin typeface="Tahoma"/>
                  <a:cs typeface="Tahoma"/>
                </a:rPr>
                <a:t> </a:t>
              </a:r>
              <a:r>
                <a:rPr sz="800" spc="-20" dirty="0">
                  <a:solidFill>
                    <a:srgbClr val="FFFFFF"/>
                  </a:solidFill>
                  <a:latin typeface="Verdana"/>
                  <a:cs typeface="Verdana"/>
                  <a:hlinkClick r:id="rId4"/>
                </a:rPr>
                <a:t>jakestace@brayfoxsmith.com</a:t>
              </a:r>
              <a:endParaRPr sz="800" dirty="0">
                <a:latin typeface="Verdana"/>
                <a:cs typeface="Verdana"/>
              </a:endParaRPr>
            </a:p>
          </p:txBody>
        </p:sp>
      </p:grpSp>
      <p:sp>
        <p:nvSpPr>
          <p:cNvPr id="13" name="TextBox 12">
            <a:extLst>
              <a:ext uri="{FF2B5EF4-FFF2-40B4-BE49-F238E27FC236}">
                <a16:creationId xmlns:a16="http://schemas.microsoft.com/office/drawing/2014/main" id="{6EA951F2-A5E6-B178-B150-C0030DAA83E3}"/>
              </a:ext>
            </a:extLst>
          </p:cNvPr>
          <p:cNvSpPr txBox="1"/>
          <p:nvPr/>
        </p:nvSpPr>
        <p:spPr>
          <a:xfrm>
            <a:off x="2590800" y="8732327"/>
            <a:ext cx="4076700" cy="769441"/>
          </a:xfrm>
          <a:prstGeom prst="rect">
            <a:avLst/>
          </a:prstGeom>
          <a:noFill/>
        </p:spPr>
        <p:txBody>
          <a:bodyPr wrap="square">
            <a:spAutoFit/>
          </a:bodyPr>
          <a:lstStyle/>
          <a:p>
            <a:pPr algn="r"/>
            <a:r>
              <a:rPr lang="en-GB" sz="1100" dirty="0">
                <a:solidFill>
                  <a:schemeClr val="bg1"/>
                </a:solidFill>
                <a:latin typeface="Calibri Light" panose="020F0302020204030204" pitchFamily="34" charset="0"/>
                <a:cs typeface="Calibri Light" panose="020F0302020204030204" pitchFamily="34" charset="0"/>
              </a:rPr>
              <a:t>Prince Frederick House</a:t>
            </a:r>
          </a:p>
          <a:p>
            <a:pPr algn="r"/>
            <a:r>
              <a:rPr lang="en-GB" sz="1100" dirty="0">
                <a:solidFill>
                  <a:schemeClr val="bg1"/>
                </a:solidFill>
                <a:latin typeface="Calibri Light" panose="020F0302020204030204" pitchFamily="34" charset="0"/>
                <a:cs typeface="Calibri Light" panose="020F0302020204030204" pitchFamily="34" charset="0"/>
              </a:rPr>
              <a:t>35/39 Maddox Steet</a:t>
            </a:r>
          </a:p>
          <a:p>
            <a:pPr algn="r"/>
            <a:r>
              <a:rPr lang="en-GB" sz="1100" dirty="0">
                <a:solidFill>
                  <a:schemeClr val="bg1"/>
                </a:solidFill>
                <a:latin typeface="Calibri Light" panose="020F0302020204030204" pitchFamily="34" charset="0"/>
                <a:cs typeface="Calibri Light" panose="020F0302020204030204" pitchFamily="34" charset="0"/>
              </a:rPr>
              <a:t>London</a:t>
            </a:r>
          </a:p>
          <a:p>
            <a:pPr algn="r"/>
            <a:r>
              <a:rPr lang="en-GB" sz="1100" dirty="0">
                <a:solidFill>
                  <a:schemeClr val="bg1"/>
                </a:solidFill>
                <a:latin typeface="Calibri Light" panose="020F0302020204030204" pitchFamily="34" charset="0"/>
                <a:cs typeface="Calibri Light" panose="020F0302020204030204" pitchFamily="34" charset="0"/>
              </a:rPr>
              <a:t>W1S 2PP</a:t>
            </a:r>
          </a:p>
        </p:txBody>
      </p:sp>
      <p:pic>
        <p:nvPicPr>
          <p:cNvPr id="12" name="Picture 11">
            <a:extLst>
              <a:ext uri="{FF2B5EF4-FFF2-40B4-BE49-F238E27FC236}">
                <a16:creationId xmlns:a16="http://schemas.microsoft.com/office/drawing/2014/main" id="{5D820FFD-B446-DDA9-2079-D99F0CC8AA9B}"/>
              </a:ext>
            </a:extLst>
          </p:cNvPr>
          <p:cNvPicPr>
            <a:picLocks noChangeAspect="1"/>
          </p:cNvPicPr>
          <p:nvPr/>
        </p:nvPicPr>
        <p:blipFill>
          <a:blip r:embed="rId5"/>
          <a:stretch>
            <a:fillRect/>
          </a:stretch>
        </p:blipFill>
        <p:spPr>
          <a:xfrm>
            <a:off x="527913" y="2375664"/>
            <a:ext cx="5776773" cy="2830302"/>
          </a:xfrm>
          <a:prstGeom prst="rect">
            <a:avLst/>
          </a:prstGeom>
        </p:spPr>
      </p:pic>
      <p:pic>
        <p:nvPicPr>
          <p:cNvPr id="17" name="Picture 16">
            <a:extLst>
              <a:ext uri="{FF2B5EF4-FFF2-40B4-BE49-F238E27FC236}">
                <a16:creationId xmlns:a16="http://schemas.microsoft.com/office/drawing/2014/main" id="{43E3D169-F960-5858-E701-81CC4E33B289}"/>
              </a:ext>
            </a:extLst>
          </p:cNvPr>
          <p:cNvPicPr>
            <a:picLocks noChangeAspect="1"/>
          </p:cNvPicPr>
          <p:nvPr/>
        </p:nvPicPr>
        <p:blipFill>
          <a:blip r:embed="rId6"/>
          <a:stretch>
            <a:fillRect/>
          </a:stretch>
        </p:blipFill>
        <p:spPr>
          <a:xfrm>
            <a:off x="525461" y="5307566"/>
            <a:ext cx="2890838" cy="2400940"/>
          </a:xfrm>
          <a:prstGeom prst="rect">
            <a:avLst/>
          </a:prstGeom>
        </p:spPr>
      </p:pic>
      <p:pic>
        <p:nvPicPr>
          <p:cNvPr id="19" name="Picture 18">
            <a:extLst>
              <a:ext uri="{FF2B5EF4-FFF2-40B4-BE49-F238E27FC236}">
                <a16:creationId xmlns:a16="http://schemas.microsoft.com/office/drawing/2014/main" id="{8D43CE3E-4695-BA38-57AF-5D6624FB2E08}"/>
              </a:ext>
            </a:extLst>
          </p:cNvPr>
          <p:cNvPicPr>
            <a:picLocks noChangeAspect="1"/>
          </p:cNvPicPr>
          <p:nvPr/>
        </p:nvPicPr>
        <p:blipFill>
          <a:blip r:embed="rId7"/>
          <a:stretch>
            <a:fillRect/>
          </a:stretch>
        </p:blipFill>
        <p:spPr>
          <a:xfrm>
            <a:off x="3494089" y="5307566"/>
            <a:ext cx="2810597" cy="24009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358617"/>
            <a:ext cx="6858000" cy="1337400"/>
          </a:xfrm>
          <a:custGeom>
            <a:avLst/>
            <a:gdLst/>
            <a:ahLst/>
            <a:cxnLst/>
            <a:rect l="l" t="t" r="r" b="b"/>
            <a:pathLst>
              <a:path w="6858000" h="1323340">
                <a:moveTo>
                  <a:pt x="6858000" y="0"/>
                </a:moveTo>
                <a:lnTo>
                  <a:pt x="0" y="0"/>
                </a:lnTo>
                <a:lnTo>
                  <a:pt x="0" y="1322831"/>
                </a:lnTo>
                <a:lnTo>
                  <a:pt x="6858000" y="1322831"/>
                </a:lnTo>
                <a:lnTo>
                  <a:pt x="6858000" y="0"/>
                </a:lnTo>
                <a:close/>
              </a:path>
            </a:pathLst>
          </a:custGeom>
          <a:solidFill>
            <a:srgbClr val="006993"/>
          </a:solidFill>
        </p:spPr>
        <p:txBody>
          <a:bodyPr wrap="square" lIns="0" tIns="0" rIns="0" bIns="0" rtlCol="0"/>
          <a:lstStyle/>
          <a:p>
            <a:endParaRPr/>
          </a:p>
        </p:txBody>
      </p:sp>
      <p:sp>
        <p:nvSpPr>
          <p:cNvPr id="3" name="object 3"/>
          <p:cNvSpPr txBox="1"/>
          <p:nvPr/>
        </p:nvSpPr>
        <p:spPr>
          <a:xfrm>
            <a:off x="401082" y="1219200"/>
            <a:ext cx="3258011" cy="2644314"/>
          </a:xfrm>
          <a:prstGeom prst="rect">
            <a:avLst/>
          </a:prstGeom>
        </p:spPr>
        <p:txBody>
          <a:bodyPr vert="horz" wrap="square" lIns="0" tIns="12700" rIns="0" bIns="0" rtlCol="0">
            <a:spAutoFit/>
          </a:bodyPr>
          <a:lstStyle/>
          <a:p>
            <a:pPr>
              <a:lnSpc>
                <a:spcPct val="100000"/>
              </a:lnSpc>
            </a:pPr>
            <a:endParaRPr sz="1400" dirty="0">
              <a:latin typeface="Calibri Light" panose="020F0302020204030204" pitchFamily="34" charset="0"/>
              <a:cs typeface="Calibri Light" panose="020F0302020204030204" pitchFamily="34" charset="0"/>
            </a:endParaRPr>
          </a:p>
          <a:p>
            <a:pPr marL="13335">
              <a:lnSpc>
                <a:spcPct val="100000"/>
              </a:lnSpc>
            </a:pPr>
            <a:r>
              <a:rPr lang="en-GB" sz="1400" spc="-10" dirty="0">
                <a:solidFill>
                  <a:srgbClr val="006992"/>
                </a:solidFill>
                <a:latin typeface="Calibri Light" panose="020F0302020204030204" pitchFamily="34" charset="0"/>
                <a:cs typeface="Calibri Light" panose="020F0302020204030204" pitchFamily="34" charset="0"/>
              </a:rPr>
              <a:t>Location</a:t>
            </a:r>
            <a:endParaRPr lang="en-GB" sz="1400" b="0" i="0" u="none" strike="noStrike" baseline="0" dirty="0">
              <a:solidFill>
                <a:srgbClr val="000000"/>
              </a:solidFill>
              <a:latin typeface="Calibri" panose="020F0502020204030204" pitchFamily="34" charset="0"/>
            </a:endParaRPr>
          </a:p>
          <a:p>
            <a:pPr algn="just"/>
            <a:r>
              <a:rPr lang="en-GB" sz="1100" dirty="0">
                <a:effectLst/>
                <a:latin typeface="Calibri Light" panose="020F0302020204030204" pitchFamily="34" charset="0"/>
                <a:ea typeface="Calibri" panose="020F0502020204030204" pitchFamily="34" charset="0"/>
                <a:cs typeface="Calibri Light" panose="020F0302020204030204" pitchFamily="34" charset="0"/>
              </a:rPr>
              <a:t>The property is located on Brixton Hill, a short walk from Brixton town centre and 4.5 miles south of central London. </a:t>
            </a:r>
          </a:p>
          <a:p>
            <a:pPr algn="just"/>
            <a:r>
              <a:rPr lang="en-GB" sz="1100" dirty="0">
                <a:effectLst/>
                <a:latin typeface="Calibri Light" panose="020F0302020204030204" pitchFamily="34" charset="0"/>
                <a:ea typeface="Calibri" panose="020F0502020204030204" pitchFamily="34" charset="0"/>
                <a:cs typeface="Calibri Light" panose="020F0302020204030204" pitchFamily="34" charset="0"/>
              </a:rPr>
              <a:t> </a:t>
            </a:r>
          </a:p>
          <a:p>
            <a:pPr algn="just"/>
            <a:r>
              <a:rPr lang="en-GB" sz="1100" dirty="0">
                <a:effectLst/>
                <a:latin typeface="Calibri Light" panose="020F0302020204030204" pitchFamily="34" charset="0"/>
                <a:ea typeface="Calibri" panose="020F0502020204030204" pitchFamily="34" charset="0"/>
                <a:cs typeface="Calibri Light" panose="020F0302020204030204" pitchFamily="34" charset="0"/>
              </a:rPr>
              <a:t>The property is bound by predominantly residential uses. To the north- east is a self-storage unit which is occupied by Access Self Storage. </a:t>
            </a:r>
          </a:p>
          <a:p>
            <a:pPr algn="just"/>
            <a:r>
              <a:rPr lang="en-GB" sz="1100" dirty="0">
                <a:effectLst/>
                <a:latin typeface="Calibri Light" panose="020F0302020204030204" pitchFamily="34" charset="0"/>
                <a:ea typeface="Calibri" panose="020F0502020204030204" pitchFamily="34" charset="0"/>
                <a:cs typeface="Calibri Light" panose="020F0302020204030204" pitchFamily="34" charset="0"/>
              </a:rPr>
              <a:t> </a:t>
            </a:r>
          </a:p>
          <a:p>
            <a:pPr algn="just"/>
            <a:r>
              <a:rPr lang="en-GB" sz="1100" dirty="0">
                <a:effectLst/>
                <a:latin typeface="Calibri Light" panose="020F0302020204030204" pitchFamily="34" charset="0"/>
                <a:ea typeface="Calibri" panose="020F0502020204030204" pitchFamily="34" charset="0"/>
                <a:cs typeface="Calibri Light" panose="020F0302020204030204" pitchFamily="34" charset="0"/>
              </a:rPr>
              <a:t>The surrounding area is predominantly residential in character with a mix of uses along Brixton Hill (A23). The property is within walking distance to many amenities opportunities provided by Brixton, including Brixton Village, Pop Brixton and the Ritzy Cinema. </a:t>
            </a:r>
          </a:p>
        </p:txBody>
      </p:sp>
      <p:pic>
        <p:nvPicPr>
          <p:cNvPr id="5" name="object 7">
            <a:extLst>
              <a:ext uri="{FF2B5EF4-FFF2-40B4-BE49-F238E27FC236}">
                <a16:creationId xmlns:a16="http://schemas.microsoft.com/office/drawing/2014/main" id="{06FBFA05-D213-494A-0CF4-911C1586AB39}"/>
              </a:ext>
            </a:extLst>
          </p:cNvPr>
          <p:cNvPicPr/>
          <p:nvPr/>
        </p:nvPicPr>
        <p:blipFill>
          <a:blip r:embed="rId2" cstate="print"/>
          <a:stretch>
            <a:fillRect/>
          </a:stretch>
        </p:blipFill>
        <p:spPr>
          <a:xfrm>
            <a:off x="5554879" y="174833"/>
            <a:ext cx="998321" cy="1067181"/>
          </a:xfrm>
          <a:prstGeom prst="rect">
            <a:avLst/>
          </a:prstGeom>
        </p:spPr>
      </p:pic>
      <p:sp>
        <p:nvSpPr>
          <p:cNvPr id="35" name="TextBox 34">
            <a:extLst>
              <a:ext uri="{FF2B5EF4-FFF2-40B4-BE49-F238E27FC236}">
                <a16:creationId xmlns:a16="http://schemas.microsoft.com/office/drawing/2014/main" id="{8C75EA19-2A98-40DB-FFA2-F29B50041ADB}"/>
              </a:ext>
            </a:extLst>
          </p:cNvPr>
          <p:cNvSpPr txBox="1"/>
          <p:nvPr/>
        </p:nvSpPr>
        <p:spPr>
          <a:xfrm>
            <a:off x="207597" y="9696017"/>
            <a:ext cx="6442805" cy="200055"/>
          </a:xfrm>
          <a:prstGeom prst="rect">
            <a:avLst/>
          </a:prstGeom>
          <a:noFill/>
        </p:spPr>
        <p:txBody>
          <a:bodyPr wrap="square">
            <a:spAutoFit/>
          </a:bodyPr>
          <a:lstStyle/>
          <a:p>
            <a:pPr algn="ctr"/>
            <a:r>
              <a:rPr lang="en-GB" sz="700" b="0" i="0" u="none" strike="noStrike" baseline="0" dirty="0">
                <a:solidFill>
                  <a:srgbClr val="19181B"/>
                </a:solidFill>
                <a:latin typeface="Gotham Book"/>
              </a:rPr>
              <a:t>MISREPRESENTATION ACT 1967 The particulars are believed to be correct, but accuracy cannot be guaranteed and they are expressly excluded from any contract. </a:t>
            </a:r>
            <a:endParaRPr lang="en-GB" sz="1600" dirty="0"/>
          </a:p>
        </p:txBody>
      </p:sp>
      <p:sp>
        <p:nvSpPr>
          <p:cNvPr id="36" name="object 3">
            <a:extLst>
              <a:ext uri="{FF2B5EF4-FFF2-40B4-BE49-F238E27FC236}">
                <a16:creationId xmlns:a16="http://schemas.microsoft.com/office/drawing/2014/main" id="{813993F0-240E-23B6-4358-EA675C78A0B8}"/>
              </a:ext>
            </a:extLst>
          </p:cNvPr>
          <p:cNvSpPr txBox="1">
            <a:spLocks/>
          </p:cNvSpPr>
          <p:nvPr/>
        </p:nvSpPr>
        <p:spPr>
          <a:xfrm>
            <a:off x="438143" y="1035355"/>
            <a:ext cx="5334000" cy="232756"/>
          </a:xfrm>
          <a:prstGeom prst="rect">
            <a:avLst/>
          </a:prstGeom>
        </p:spPr>
        <p:txBody>
          <a:bodyPr vert="horz" wrap="square" lIns="0" tIns="47625" rIns="0" bIns="0" rtlCol="0">
            <a:spAutoFit/>
          </a:bodyPr>
          <a:lstStyle>
            <a:lvl1pPr>
              <a:defRPr>
                <a:latin typeface="+mj-lt"/>
                <a:ea typeface="+mj-ea"/>
                <a:cs typeface="+mj-cs"/>
              </a:defRPr>
            </a:lvl1pPr>
          </a:lstStyle>
          <a:p>
            <a:pPr marL="12700">
              <a:spcBef>
                <a:spcPts val="375"/>
              </a:spcBef>
            </a:pPr>
            <a:r>
              <a:rPr lang="en-GB" sz="1200" spc="-10" dirty="0">
                <a:solidFill>
                  <a:srgbClr val="006993"/>
                </a:solidFill>
                <a:latin typeface="Arial Nova" panose="020B0604020202020204" pitchFamily="34" charset="0"/>
                <a:cs typeface="Calibri Light" panose="020F0302020204030204" pitchFamily="34" charset="0"/>
              </a:rPr>
              <a:t>1 – 4 BRIXTON ROAD SW2</a:t>
            </a:r>
            <a:endParaRPr lang="en-GB" sz="1000" dirty="0">
              <a:solidFill>
                <a:srgbClr val="006993"/>
              </a:solidFill>
              <a:latin typeface="Arial Nova" panose="020B0604020202020204" pitchFamily="34" charset="0"/>
              <a:cs typeface="Calibri Light" panose="020F0302020204030204" pitchFamily="34" charset="0"/>
            </a:endParaRPr>
          </a:p>
        </p:txBody>
      </p:sp>
      <p:cxnSp>
        <p:nvCxnSpPr>
          <p:cNvPr id="37" name="Straight Connector 36">
            <a:extLst>
              <a:ext uri="{FF2B5EF4-FFF2-40B4-BE49-F238E27FC236}">
                <a16:creationId xmlns:a16="http://schemas.microsoft.com/office/drawing/2014/main" id="{F86F2E44-13C5-3704-E66A-7DBC184A36D9}"/>
              </a:ext>
            </a:extLst>
          </p:cNvPr>
          <p:cNvCxnSpPr>
            <a:cxnSpLocks/>
          </p:cNvCxnSpPr>
          <p:nvPr/>
        </p:nvCxnSpPr>
        <p:spPr>
          <a:xfrm>
            <a:off x="438143" y="1295400"/>
            <a:ext cx="61150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0703BC8-4E06-09BD-C38E-A0790EE6B4CF}"/>
              </a:ext>
            </a:extLst>
          </p:cNvPr>
          <p:cNvSpPr txBox="1"/>
          <p:nvPr/>
        </p:nvSpPr>
        <p:spPr>
          <a:xfrm>
            <a:off x="315587" y="5187818"/>
            <a:ext cx="3428999" cy="1154162"/>
          </a:xfrm>
          <a:prstGeom prst="rect">
            <a:avLst/>
          </a:prstGeom>
          <a:noFill/>
        </p:spPr>
        <p:txBody>
          <a:bodyPr wrap="square">
            <a:spAutoFit/>
          </a:bodyPr>
          <a:lstStyle/>
          <a:p>
            <a:r>
              <a:rPr lang="en-GB" sz="1400" b="0" i="0" u="none" strike="noStrike" baseline="0" dirty="0">
                <a:solidFill>
                  <a:srgbClr val="006993"/>
                </a:solidFill>
                <a:latin typeface="Calibri Light" panose="020F0302020204030204" pitchFamily="34" charset="0"/>
                <a:cs typeface="Calibri Light" panose="020F0302020204030204" pitchFamily="34" charset="0"/>
              </a:rPr>
              <a:t>Accommodation</a:t>
            </a:r>
            <a:endParaRPr lang="en-GB" sz="1400" b="0" i="0" u="none" strike="noStrike" baseline="0" dirty="0">
              <a:solidFill>
                <a:srgbClr val="000000"/>
              </a:solidFill>
              <a:latin typeface="Calibri Light" panose="020F0302020204030204" pitchFamily="34" charset="0"/>
              <a:cs typeface="Calibri Light" panose="020F0302020204030204" pitchFamily="34" charset="0"/>
            </a:endParaRPr>
          </a:p>
          <a:p>
            <a:pPr algn="just"/>
            <a:r>
              <a:rPr lang="en-GB" sz="1100" dirty="0">
                <a:effectLst/>
                <a:latin typeface="Calibri Light" panose="020F0302020204030204" pitchFamily="34" charset="0"/>
                <a:ea typeface="Calibri" panose="020F0502020204030204" pitchFamily="34" charset="0"/>
                <a:cs typeface="Calibri Light" panose="020F0302020204030204" pitchFamily="34" charset="0"/>
              </a:rPr>
              <a:t>The property is predominantly used as the offices and meeting rooms for Clapham Park Project. The existing floor area extends to circa 13,152 sq ft (1,222 sq m) over ground and first floor. There is also potential to increase the floor area by a further 4,000 sq ft (372 sq m) through</a:t>
            </a:r>
          </a:p>
        </p:txBody>
      </p:sp>
      <p:sp>
        <p:nvSpPr>
          <p:cNvPr id="56" name="TextBox 55">
            <a:extLst>
              <a:ext uri="{FF2B5EF4-FFF2-40B4-BE49-F238E27FC236}">
                <a16:creationId xmlns:a16="http://schemas.microsoft.com/office/drawing/2014/main" id="{83BFADBC-55F8-A857-C0A2-C33BE0BBAB3A}"/>
              </a:ext>
            </a:extLst>
          </p:cNvPr>
          <p:cNvSpPr txBox="1"/>
          <p:nvPr/>
        </p:nvSpPr>
        <p:spPr>
          <a:xfrm>
            <a:off x="315587" y="4069520"/>
            <a:ext cx="3429000" cy="984885"/>
          </a:xfrm>
          <a:prstGeom prst="rect">
            <a:avLst/>
          </a:prstGeom>
          <a:noFill/>
        </p:spPr>
        <p:txBody>
          <a:bodyPr wrap="square">
            <a:spAutoFit/>
          </a:bodyPr>
          <a:lstStyle/>
          <a:p>
            <a:pPr marL="12700" marR="5080" algn="just">
              <a:spcBef>
                <a:spcPts val="775"/>
              </a:spcBef>
            </a:pPr>
            <a:r>
              <a:rPr lang="en-GB" sz="1400" dirty="0">
                <a:solidFill>
                  <a:srgbClr val="006993"/>
                </a:solidFill>
                <a:latin typeface="Calibri Light" panose="020F0302020204030204" pitchFamily="34" charset="0"/>
                <a:cs typeface="Calibri Light" panose="020F0302020204030204" pitchFamily="34" charset="0"/>
              </a:rPr>
              <a:t>Description</a:t>
            </a:r>
            <a:endParaRPr lang="en-GB" sz="1400" b="0" i="0" u="none" strike="noStrike" baseline="0" dirty="0">
              <a:solidFill>
                <a:srgbClr val="000000"/>
              </a:solidFill>
              <a:latin typeface="Calibri Light" panose="020F0302020204030204" pitchFamily="34" charset="0"/>
              <a:cs typeface="Calibri Light" panose="020F0302020204030204" pitchFamily="34" charset="0"/>
            </a:endParaRPr>
          </a:p>
          <a:p>
            <a:pPr algn="just"/>
            <a:r>
              <a:rPr lang="en-GB" sz="1100" dirty="0">
                <a:effectLst/>
                <a:latin typeface="Calibri Light" panose="020F0302020204030204" pitchFamily="34" charset="0"/>
                <a:ea typeface="Calibri" panose="020F0502020204030204" pitchFamily="34" charset="0"/>
                <a:cs typeface="Calibri Light" panose="020F0302020204030204" pitchFamily="34" charset="0"/>
              </a:rPr>
              <a:t>The property comprises office B1 (a) use and ancillary space over ground and first floors on a site area of approximately 0.35 acres. The buildings are of brick construction with part pitched slate and part flat roof. </a:t>
            </a:r>
          </a:p>
        </p:txBody>
      </p:sp>
      <p:grpSp>
        <p:nvGrpSpPr>
          <p:cNvPr id="4" name="Group 3">
            <a:extLst>
              <a:ext uri="{FF2B5EF4-FFF2-40B4-BE49-F238E27FC236}">
                <a16:creationId xmlns:a16="http://schemas.microsoft.com/office/drawing/2014/main" id="{32AE6D44-7641-4274-6D01-07072CF035C1}"/>
              </a:ext>
            </a:extLst>
          </p:cNvPr>
          <p:cNvGrpSpPr/>
          <p:nvPr/>
        </p:nvGrpSpPr>
        <p:grpSpPr>
          <a:xfrm>
            <a:off x="438143" y="8529032"/>
            <a:ext cx="2083435" cy="979376"/>
            <a:chOff x="457200" y="8267602"/>
            <a:chExt cx="2083435" cy="979376"/>
          </a:xfrm>
        </p:grpSpPr>
        <p:sp>
          <p:nvSpPr>
            <p:cNvPr id="6" name="object 7">
              <a:extLst>
                <a:ext uri="{FF2B5EF4-FFF2-40B4-BE49-F238E27FC236}">
                  <a16:creationId xmlns:a16="http://schemas.microsoft.com/office/drawing/2014/main" id="{181FEF8F-B897-FBB6-49BB-A8F8057D70B8}"/>
                </a:ext>
              </a:extLst>
            </p:cNvPr>
            <p:cNvSpPr txBox="1"/>
            <p:nvPr/>
          </p:nvSpPr>
          <p:spPr>
            <a:xfrm>
              <a:off x="457200" y="8267602"/>
              <a:ext cx="2083435" cy="469359"/>
            </a:xfrm>
            <a:prstGeom prst="rect">
              <a:avLst/>
            </a:prstGeom>
          </p:spPr>
          <p:txBody>
            <a:bodyPr vert="horz" wrap="square" lIns="0" tIns="12700" rIns="0" bIns="0" rtlCol="0">
              <a:spAutoFit/>
            </a:bodyPr>
            <a:lstStyle/>
            <a:p>
              <a:pPr marR="1003935">
                <a:lnSpc>
                  <a:spcPct val="125000"/>
                </a:lnSpc>
                <a:spcBef>
                  <a:spcPts val="560"/>
                </a:spcBef>
              </a:pPr>
              <a:r>
                <a:rPr sz="800" b="1" dirty="0">
                  <a:solidFill>
                    <a:srgbClr val="FFFFFF"/>
                  </a:solidFill>
                  <a:latin typeface="Tahoma"/>
                  <a:cs typeface="Tahoma"/>
                </a:rPr>
                <a:t>Robert</a:t>
              </a:r>
              <a:r>
                <a:rPr sz="800" b="1" spc="50" dirty="0">
                  <a:solidFill>
                    <a:srgbClr val="FFFFFF"/>
                  </a:solidFill>
                  <a:latin typeface="Tahoma"/>
                  <a:cs typeface="Tahoma"/>
                </a:rPr>
                <a:t> </a:t>
              </a:r>
              <a:r>
                <a:rPr sz="800" b="1" spc="-10" dirty="0">
                  <a:solidFill>
                    <a:srgbClr val="FFFFFF"/>
                  </a:solidFill>
                  <a:latin typeface="Tahoma"/>
                  <a:cs typeface="Tahoma"/>
                </a:rPr>
                <a:t>Skioldebrand </a:t>
              </a:r>
              <a:r>
                <a:rPr sz="800" b="1" spc="-20" dirty="0">
                  <a:solidFill>
                    <a:srgbClr val="FFFFFF"/>
                  </a:solidFill>
                  <a:latin typeface="Tahoma"/>
                  <a:cs typeface="Tahoma"/>
                </a:rPr>
                <a:t>M:</a:t>
              </a:r>
              <a:r>
                <a:rPr sz="800" b="1" spc="5" dirty="0">
                  <a:solidFill>
                    <a:srgbClr val="FFFFFF"/>
                  </a:solidFill>
                  <a:latin typeface="Tahoma"/>
                  <a:cs typeface="Tahoma"/>
                </a:rPr>
                <a:t> </a:t>
              </a:r>
              <a:r>
                <a:rPr sz="800" spc="-20" dirty="0">
                  <a:solidFill>
                    <a:srgbClr val="FFFFFF"/>
                  </a:solidFill>
                  <a:latin typeface="Verdana"/>
                  <a:cs typeface="Verdana"/>
                </a:rPr>
                <a:t>07769</a:t>
              </a:r>
              <a:r>
                <a:rPr sz="800" spc="-45" dirty="0">
                  <a:solidFill>
                    <a:srgbClr val="FFFFFF"/>
                  </a:solidFill>
                  <a:latin typeface="Verdana"/>
                  <a:cs typeface="Verdana"/>
                </a:rPr>
                <a:t> </a:t>
              </a:r>
              <a:r>
                <a:rPr sz="800" spc="-50" dirty="0">
                  <a:solidFill>
                    <a:srgbClr val="FFFFFF"/>
                  </a:solidFill>
                  <a:latin typeface="Verdana"/>
                  <a:cs typeface="Verdana"/>
                </a:rPr>
                <a:t>725</a:t>
              </a:r>
              <a:r>
                <a:rPr sz="800" spc="-45" dirty="0">
                  <a:solidFill>
                    <a:srgbClr val="FFFFFF"/>
                  </a:solidFill>
                  <a:latin typeface="Verdana"/>
                  <a:cs typeface="Verdana"/>
                </a:rPr>
                <a:t> </a:t>
              </a:r>
              <a:r>
                <a:rPr sz="800" spc="-25" dirty="0">
                  <a:solidFill>
                    <a:srgbClr val="FFFFFF"/>
                  </a:solidFill>
                  <a:latin typeface="Verdana"/>
                  <a:cs typeface="Verdana"/>
                </a:rPr>
                <a:t>412</a:t>
              </a:r>
              <a:endParaRPr sz="800" dirty="0">
                <a:latin typeface="Verdana"/>
                <a:cs typeface="Verdana"/>
              </a:endParaRPr>
            </a:p>
            <a:p>
              <a:pPr>
                <a:lnSpc>
                  <a:spcPct val="100000"/>
                </a:lnSpc>
                <a:spcBef>
                  <a:spcPts val="240"/>
                </a:spcBef>
              </a:pPr>
              <a:r>
                <a:rPr sz="800" b="1" dirty="0">
                  <a:solidFill>
                    <a:srgbClr val="FFFFFF"/>
                  </a:solidFill>
                  <a:latin typeface="Tahoma"/>
                  <a:cs typeface="Tahoma"/>
                </a:rPr>
                <a:t>E:</a:t>
              </a:r>
              <a:r>
                <a:rPr sz="800" b="1" spc="-15" dirty="0">
                  <a:solidFill>
                    <a:srgbClr val="FFFFFF"/>
                  </a:solidFill>
                  <a:latin typeface="Tahoma"/>
                  <a:cs typeface="Tahoma"/>
                </a:rPr>
                <a:t> </a:t>
              </a:r>
              <a:r>
                <a:rPr sz="800" spc="-10" dirty="0">
                  <a:solidFill>
                    <a:srgbClr val="FFFFFF"/>
                  </a:solidFill>
                  <a:latin typeface="Verdana"/>
                  <a:cs typeface="Verdana"/>
                  <a:hlinkClick r:id="rId3"/>
                </a:rPr>
                <a:t>robertskioldebrand@brayfoxsmith.com</a:t>
              </a:r>
              <a:endParaRPr sz="800" dirty="0">
                <a:latin typeface="Verdana"/>
                <a:cs typeface="Verdana"/>
              </a:endParaRPr>
            </a:p>
          </p:txBody>
        </p:sp>
        <p:sp>
          <p:nvSpPr>
            <p:cNvPr id="7" name="object 9">
              <a:extLst>
                <a:ext uri="{FF2B5EF4-FFF2-40B4-BE49-F238E27FC236}">
                  <a16:creationId xmlns:a16="http://schemas.microsoft.com/office/drawing/2014/main" id="{483B49EF-EE50-3462-594C-702911A428E2}"/>
                </a:ext>
              </a:extLst>
            </p:cNvPr>
            <p:cNvSpPr txBox="1"/>
            <p:nvPr/>
          </p:nvSpPr>
          <p:spPr>
            <a:xfrm>
              <a:off x="457200" y="8764378"/>
              <a:ext cx="1591945" cy="482600"/>
            </a:xfrm>
            <a:prstGeom prst="rect">
              <a:avLst/>
            </a:prstGeom>
          </p:spPr>
          <p:txBody>
            <a:bodyPr vert="horz" wrap="square" lIns="0" tIns="43180" rIns="0" bIns="0" rtlCol="0">
              <a:spAutoFit/>
            </a:bodyPr>
            <a:lstStyle/>
            <a:p>
              <a:pPr>
                <a:lnSpc>
                  <a:spcPct val="100000"/>
                </a:lnSpc>
                <a:spcBef>
                  <a:spcPts val="340"/>
                </a:spcBef>
              </a:pPr>
              <a:r>
                <a:rPr sz="800" b="1" dirty="0">
                  <a:solidFill>
                    <a:srgbClr val="FFFFFF"/>
                  </a:solidFill>
                  <a:latin typeface="Tahoma"/>
                  <a:cs typeface="Tahoma"/>
                </a:rPr>
                <a:t>Jake</a:t>
              </a:r>
              <a:r>
                <a:rPr sz="800" b="1" spc="25" dirty="0">
                  <a:solidFill>
                    <a:srgbClr val="FFFFFF"/>
                  </a:solidFill>
                  <a:latin typeface="Tahoma"/>
                  <a:cs typeface="Tahoma"/>
                </a:rPr>
                <a:t> </a:t>
              </a:r>
              <a:r>
                <a:rPr sz="800" b="1" spc="-10" dirty="0">
                  <a:solidFill>
                    <a:srgbClr val="FFFFFF"/>
                  </a:solidFill>
                  <a:latin typeface="Tahoma"/>
                  <a:cs typeface="Tahoma"/>
                </a:rPr>
                <a:t>Stace</a:t>
              </a:r>
              <a:endParaRPr sz="800" dirty="0">
                <a:latin typeface="Tahoma"/>
                <a:cs typeface="Tahoma"/>
              </a:endParaRPr>
            </a:p>
            <a:p>
              <a:pPr>
                <a:lnSpc>
                  <a:spcPct val="100000"/>
                </a:lnSpc>
                <a:spcBef>
                  <a:spcPts val="240"/>
                </a:spcBef>
              </a:pPr>
              <a:r>
                <a:rPr sz="800" b="1" spc="-20" dirty="0">
                  <a:solidFill>
                    <a:srgbClr val="FFFFFF"/>
                  </a:solidFill>
                  <a:latin typeface="Tahoma"/>
                  <a:cs typeface="Tahoma"/>
                </a:rPr>
                <a:t>M: </a:t>
              </a:r>
              <a:r>
                <a:rPr sz="800" spc="-25" dirty="0">
                  <a:solidFill>
                    <a:srgbClr val="FFFFFF"/>
                  </a:solidFill>
                  <a:latin typeface="Verdana"/>
                  <a:cs typeface="Verdana"/>
                </a:rPr>
                <a:t>07597</a:t>
              </a:r>
              <a:r>
                <a:rPr sz="800" spc="-45" dirty="0">
                  <a:solidFill>
                    <a:srgbClr val="FFFFFF"/>
                  </a:solidFill>
                  <a:latin typeface="Verdana"/>
                  <a:cs typeface="Verdana"/>
                </a:rPr>
                <a:t> </a:t>
              </a:r>
              <a:r>
                <a:rPr sz="800" spc="-10" dirty="0">
                  <a:solidFill>
                    <a:srgbClr val="FFFFFF"/>
                  </a:solidFill>
                  <a:latin typeface="Verdana"/>
                  <a:cs typeface="Verdana"/>
                </a:rPr>
                <a:t>685</a:t>
              </a:r>
              <a:r>
                <a:rPr sz="800" spc="-60" dirty="0">
                  <a:solidFill>
                    <a:srgbClr val="FFFFFF"/>
                  </a:solidFill>
                  <a:latin typeface="Verdana"/>
                  <a:cs typeface="Verdana"/>
                </a:rPr>
                <a:t> </a:t>
              </a:r>
              <a:r>
                <a:rPr sz="800" spc="-25" dirty="0">
                  <a:solidFill>
                    <a:srgbClr val="FFFFFF"/>
                  </a:solidFill>
                  <a:latin typeface="Verdana"/>
                  <a:cs typeface="Verdana"/>
                </a:rPr>
                <a:t>889</a:t>
              </a:r>
              <a:endParaRPr sz="800" dirty="0">
                <a:latin typeface="Verdana"/>
                <a:cs typeface="Verdana"/>
              </a:endParaRPr>
            </a:p>
            <a:p>
              <a:pPr>
                <a:lnSpc>
                  <a:spcPct val="100000"/>
                </a:lnSpc>
                <a:spcBef>
                  <a:spcPts val="240"/>
                </a:spcBef>
              </a:pPr>
              <a:r>
                <a:rPr sz="800" b="1" dirty="0">
                  <a:solidFill>
                    <a:srgbClr val="FFFFFF"/>
                  </a:solidFill>
                  <a:latin typeface="Tahoma"/>
                  <a:cs typeface="Tahoma"/>
                </a:rPr>
                <a:t>E:</a:t>
              </a:r>
              <a:r>
                <a:rPr sz="800" b="1" spc="-15" dirty="0">
                  <a:solidFill>
                    <a:srgbClr val="FFFFFF"/>
                  </a:solidFill>
                  <a:latin typeface="Tahoma"/>
                  <a:cs typeface="Tahoma"/>
                </a:rPr>
                <a:t> </a:t>
              </a:r>
              <a:r>
                <a:rPr sz="800" spc="-20" dirty="0">
                  <a:solidFill>
                    <a:srgbClr val="FFFFFF"/>
                  </a:solidFill>
                  <a:latin typeface="Verdana"/>
                  <a:cs typeface="Verdana"/>
                  <a:hlinkClick r:id="rId4"/>
                </a:rPr>
                <a:t>jakestace@brayfoxsmith.com</a:t>
              </a:r>
              <a:endParaRPr sz="800" dirty="0">
                <a:latin typeface="Verdana"/>
                <a:cs typeface="Verdana"/>
              </a:endParaRPr>
            </a:p>
          </p:txBody>
        </p:sp>
      </p:grpSp>
      <p:pic>
        <p:nvPicPr>
          <p:cNvPr id="12" name="Picture 11">
            <a:extLst>
              <a:ext uri="{FF2B5EF4-FFF2-40B4-BE49-F238E27FC236}">
                <a16:creationId xmlns:a16="http://schemas.microsoft.com/office/drawing/2014/main" id="{93F8CE0C-6555-01C0-F3A3-B1DABC40D334}"/>
              </a:ext>
            </a:extLst>
          </p:cNvPr>
          <p:cNvPicPr>
            <a:picLocks noChangeAspect="1"/>
          </p:cNvPicPr>
          <p:nvPr/>
        </p:nvPicPr>
        <p:blipFill>
          <a:blip r:embed="rId5"/>
          <a:stretch>
            <a:fillRect/>
          </a:stretch>
        </p:blipFill>
        <p:spPr>
          <a:xfrm>
            <a:off x="3886200" y="1712973"/>
            <a:ext cx="2667000" cy="2186132"/>
          </a:xfrm>
          <a:prstGeom prst="rect">
            <a:avLst/>
          </a:prstGeom>
        </p:spPr>
      </p:pic>
      <p:pic>
        <p:nvPicPr>
          <p:cNvPr id="14" name="Picture 13">
            <a:extLst>
              <a:ext uri="{FF2B5EF4-FFF2-40B4-BE49-F238E27FC236}">
                <a16:creationId xmlns:a16="http://schemas.microsoft.com/office/drawing/2014/main" id="{5DFEF279-68B0-6ABA-2FA0-C6668186C48D}"/>
              </a:ext>
            </a:extLst>
          </p:cNvPr>
          <p:cNvPicPr>
            <a:picLocks noChangeAspect="1"/>
          </p:cNvPicPr>
          <p:nvPr/>
        </p:nvPicPr>
        <p:blipFill>
          <a:blip r:embed="rId6"/>
          <a:stretch>
            <a:fillRect/>
          </a:stretch>
        </p:blipFill>
        <p:spPr>
          <a:xfrm>
            <a:off x="3886200" y="4024713"/>
            <a:ext cx="2655521" cy="2630230"/>
          </a:xfrm>
          <a:prstGeom prst="rect">
            <a:avLst/>
          </a:prstGeom>
        </p:spPr>
      </p:pic>
      <p:pic>
        <p:nvPicPr>
          <p:cNvPr id="16" name="Picture 15">
            <a:extLst>
              <a:ext uri="{FF2B5EF4-FFF2-40B4-BE49-F238E27FC236}">
                <a16:creationId xmlns:a16="http://schemas.microsoft.com/office/drawing/2014/main" id="{E85C0439-BF8F-EDBD-340F-62365159FC3B}"/>
              </a:ext>
            </a:extLst>
          </p:cNvPr>
          <p:cNvPicPr>
            <a:picLocks noChangeAspect="1"/>
          </p:cNvPicPr>
          <p:nvPr/>
        </p:nvPicPr>
        <p:blipFill>
          <a:blip r:embed="rId7"/>
          <a:stretch>
            <a:fillRect/>
          </a:stretch>
        </p:blipFill>
        <p:spPr>
          <a:xfrm>
            <a:off x="3886200" y="6778321"/>
            <a:ext cx="2655521" cy="1486492"/>
          </a:xfrm>
          <a:prstGeom prst="rect">
            <a:avLst/>
          </a:prstGeom>
        </p:spPr>
      </p:pic>
      <p:sp>
        <p:nvSpPr>
          <p:cNvPr id="17" name="TextBox 16">
            <a:extLst>
              <a:ext uri="{FF2B5EF4-FFF2-40B4-BE49-F238E27FC236}">
                <a16:creationId xmlns:a16="http://schemas.microsoft.com/office/drawing/2014/main" id="{8ABDA7B0-C215-3166-59E5-6498DFC6036B}"/>
              </a:ext>
            </a:extLst>
          </p:cNvPr>
          <p:cNvSpPr txBox="1"/>
          <p:nvPr/>
        </p:nvSpPr>
        <p:spPr>
          <a:xfrm>
            <a:off x="315586" y="6462525"/>
            <a:ext cx="3428999" cy="984885"/>
          </a:xfrm>
          <a:prstGeom prst="rect">
            <a:avLst/>
          </a:prstGeom>
          <a:noFill/>
        </p:spPr>
        <p:txBody>
          <a:bodyPr wrap="square">
            <a:spAutoFit/>
          </a:bodyPr>
          <a:lstStyle/>
          <a:p>
            <a:r>
              <a:rPr lang="en-GB" sz="1400" dirty="0">
                <a:solidFill>
                  <a:srgbClr val="006993"/>
                </a:solidFill>
                <a:latin typeface="Calibri Light" panose="020F0302020204030204" pitchFamily="34" charset="0"/>
                <a:cs typeface="Calibri Light" panose="020F0302020204030204" pitchFamily="34" charset="0"/>
              </a:rPr>
              <a:t>Commercial Terms</a:t>
            </a:r>
            <a:endParaRPr lang="en-GB" sz="1400" b="0" i="0" u="none" strike="noStrike" baseline="0" dirty="0">
              <a:solidFill>
                <a:srgbClr val="000000"/>
              </a:solidFill>
              <a:latin typeface="Calibri Light" panose="020F0302020204030204" pitchFamily="34" charset="0"/>
              <a:cs typeface="Calibri Light" panose="020F0302020204030204" pitchFamily="34" charset="0"/>
            </a:endParaRPr>
          </a:p>
          <a:p>
            <a:r>
              <a:rPr lang="en-GB" sz="1100" dirty="0">
                <a:effectLst/>
                <a:latin typeface="Calibri Light" panose="020F0302020204030204" pitchFamily="34" charset="0"/>
                <a:ea typeface="Calibri" panose="020F0502020204030204" pitchFamily="34" charset="0"/>
                <a:cs typeface="Calibri Light" panose="020F0302020204030204" pitchFamily="34" charset="0"/>
              </a:rPr>
              <a:t>Rent: </a:t>
            </a:r>
            <a:r>
              <a:rPr lang="en-GB" sz="1100" dirty="0">
                <a:latin typeface="Calibri Light" panose="020F0302020204030204" pitchFamily="34" charset="0"/>
                <a:ea typeface="Calibri" panose="020F0502020204030204" pitchFamily="34" charset="0"/>
                <a:cs typeface="Calibri Light" panose="020F0302020204030204" pitchFamily="34" charset="0"/>
              </a:rPr>
              <a:t>POA</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p>
            <a:r>
              <a:rPr lang="en-GB" sz="1100" dirty="0">
                <a:effectLst/>
                <a:latin typeface="Calibri Light" panose="020F0302020204030204" pitchFamily="34" charset="0"/>
                <a:ea typeface="Calibri" panose="020F0502020204030204" pitchFamily="34" charset="0"/>
                <a:cs typeface="Calibri Light" panose="020F0302020204030204" pitchFamily="34" charset="0"/>
              </a:rPr>
              <a:t>Rateable Value of £80,500.</a:t>
            </a:r>
          </a:p>
          <a:p>
            <a:endParaRPr lang="en-GB" sz="1100" dirty="0">
              <a:latin typeface="Calibri Light" panose="020F0302020204030204" pitchFamily="34" charset="0"/>
              <a:ea typeface="Calibri" panose="020F0502020204030204" pitchFamily="34" charset="0"/>
              <a:cs typeface="Calibri Light" panose="020F0302020204030204" pitchFamily="34" charset="0"/>
            </a:endParaRPr>
          </a:p>
          <a:p>
            <a:r>
              <a:rPr lang="en-GB" sz="1100" u="sng" dirty="0">
                <a:effectLst/>
                <a:latin typeface="Calibri Light" panose="020F0302020204030204" pitchFamily="34" charset="0"/>
                <a:ea typeface="Calibri" panose="020F0502020204030204" pitchFamily="34" charset="0"/>
                <a:cs typeface="Calibri Light" panose="020F0302020204030204" pitchFamily="34" charset="0"/>
              </a:rPr>
              <a:t>Subject to contract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358617"/>
            <a:ext cx="6858000" cy="1337400"/>
          </a:xfrm>
          <a:custGeom>
            <a:avLst/>
            <a:gdLst/>
            <a:ahLst/>
            <a:cxnLst/>
            <a:rect l="l" t="t" r="r" b="b"/>
            <a:pathLst>
              <a:path w="6858000" h="1323340">
                <a:moveTo>
                  <a:pt x="6858000" y="0"/>
                </a:moveTo>
                <a:lnTo>
                  <a:pt x="0" y="0"/>
                </a:lnTo>
                <a:lnTo>
                  <a:pt x="0" y="1322831"/>
                </a:lnTo>
                <a:lnTo>
                  <a:pt x="6858000" y="1322831"/>
                </a:lnTo>
                <a:lnTo>
                  <a:pt x="6858000" y="0"/>
                </a:lnTo>
                <a:close/>
              </a:path>
            </a:pathLst>
          </a:custGeom>
          <a:solidFill>
            <a:srgbClr val="006993"/>
          </a:solidFill>
        </p:spPr>
        <p:txBody>
          <a:bodyPr wrap="square" lIns="0" tIns="0" rIns="0" bIns="0" rtlCol="0"/>
          <a:lstStyle/>
          <a:p>
            <a:endParaRPr/>
          </a:p>
        </p:txBody>
      </p:sp>
      <p:pic>
        <p:nvPicPr>
          <p:cNvPr id="5" name="object 7">
            <a:extLst>
              <a:ext uri="{FF2B5EF4-FFF2-40B4-BE49-F238E27FC236}">
                <a16:creationId xmlns:a16="http://schemas.microsoft.com/office/drawing/2014/main" id="{06FBFA05-D213-494A-0CF4-911C1586AB39}"/>
              </a:ext>
            </a:extLst>
          </p:cNvPr>
          <p:cNvPicPr/>
          <p:nvPr/>
        </p:nvPicPr>
        <p:blipFill>
          <a:blip r:embed="rId2" cstate="print"/>
          <a:stretch>
            <a:fillRect/>
          </a:stretch>
        </p:blipFill>
        <p:spPr>
          <a:xfrm>
            <a:off x="5554879" y="174833"/>
            <a:ext cx="998321" cy="1067181"/>
          </a:xfrm>
          <a:prstGeom prst="rect">
            <a:avLst/>
          </a:prstGeom>
        </p:spPr>
      </p:pic>
      <p:sp>
        <p:nvSpPr>
          <p:cNvPr id="35" name="TextBox 34">
            <a:extLst>
              <a:ext uri="{FF2B5EF4-FFF2-40B4-BE49-F238E27FC236}">
                <a16:creationId xmlns:a16="http://schemas.microsoft.com/office/drawing/2014/main" id="{8C75EA19-2A98-40DB-FFA2-F29B50041ADB}"/>
              </a:ext>
            </a:extLst>
          </p:cNvPr>
          <p:cNvSpPr txBox="1"/>
          <p:nvPr/>
        </p:nvSpPr>
        <p:spPr>
          <a:xfrm>
            <a:off x="207597" y="9696017"/>
            <a:ext cx="6442805" cy="200055"/>
          </a:xfrm>
          <a:prstGeom prst="rect">
            <a:avLst/>
          </a:prstGeom>
          <a:noFill/>
        </p:spPr>
        <p:txBody>
          <a:bodyPr wrap="square">
            <a:spAutoFit/>
          </a:bodyPr>
          <a:lstStyle/>
          <a:p>
            <a:pPr algn="ctr"/>
            <a:r>
              <a:rPr lang="en-GB" sz="700" b="0" i="0" u="none" strike="noStrike" baseline="0" dirty="0">
                <a:solidFill>
                  <a:srgbClr val="19181B"/>
                </a:solidFill>
                <a:latin typeface="Gotham Book"/>
              </a:rPr>
              <a:t>MISREPRESENTATION ACT 1967 The particulars are believed to be correct, but accuracy cannot be guaranteed and they are expressly excluded from any contract. </a:t>
            </a:r>
            <a:endParaRPr lang="en-GB" sz="1600" dirty="0"/>
          </a:p>
        </p:txBody>
      </p:sp>
      <p:sp>
        <p:nvSpPr>
          <p:cNvPr id="36" name="object 3">
            <a:extLst>
              <a:ext uri="{FF2B5EF4-FFF2-40B4-BE49-F238E27FC236}">
                <a16:creationId xmlns:a16="http://schemas.microsoft.com/office/drawing/2014/main" id="{813993F0-240E-23B6-4358-EA675C78A0B8}"/>
              </a:ext>
            </a:extLst>
          </p:cNvPr>
          <p:cNvSpPr txBox="1">
            <a:spLocks/>
          </p:cNvSpPr>
          <p:nvPr/>
        </p:nvSpPr>
        <p:spPr>
          <a:xfrm>
            <a:off x="438143" y="1035355"/>
            <a:ext cx="5334000" cy="232756"/>
          </a:xfrm>
          <a:prstGeom prst="rect">
            <a:avLst/>
          </a:prstGeom>
        </p:spPr>
        <p:txBody>
          <a:bodyPr vert="horz" wrap="square" lIns="0" tIns="47625" rIns="0" bIns="0" rtlCol="0">
            <a:spAutoFit/>
          </a:bodyPr>
          <a:lstStyle>
            <a:lvl1pPr>
              <a:defRPr>
                <a:latin typeface="+mj-lt"/>
                <a:ea typeface="+mj-ea"/>
                <a:cs typeface="+mj-cs"/>
              </a:defRPr>
            </a:lvl1pPr>
          </a:lstStyle>
          <a:p>
            <a:pPr marL="12700">
              <a:spcBef>
                <a:spcPts val="375"/>
              </a:spcBef>
            </a:pPr>
            <a:r>
              <a:rPr lang="en-GB" sz="1200" spc="-10" dirty="0">
                <a:solidFill>
                  <a:srgbClr val="006993"/>
                </a:solidFill>
                <a:latin typeface="Arial Nova" panose="020B0604020202020204" pitchFamily="34" charset="0"/>
                <a:cs typeface="Calibri Light" panose="020F0302020204030204" pitchFamily="34" charset="0"/>
              </a:rPr>
              <a:t>1 – 4 BRIXTON ROAD</a:t>
            </a:r>
            <a:endParaRPr lang="en-GB" sz="1000" dirty="0">
              <a:solidFill>
                <a:srgbClr val="006993"/>
              </a:solidFill>
              <a:latin typeface="Arial Nova" panose="020B0604020202020204" pitchFamily="34" charset="0"/>
              <a:cs typeface="Calibri Light" panose="020F0302020204030204" pitchFamily="34" charset="0"/>
            </a:endParaRPr>
          </a:p>
        </p:txBody>
      </p:sp>
      <p:cxnSp>
        <p:nvCxnSpPr>
          <p:cNvPr id="37" name="Straight Connector 36">
            <a:extLst>
              <a:ext uri="{FF2B5EF4-FFF2-40B4-BE49-F238E27FC236}">
                <a16:creationId xmlns:a16="http://schemas.microsoft.com/office/drawing/2014/main" id="{F86F2E44-13C5-3704-E66A-7DBC184A36D9}"/>
              </a:ext>
            </a:extLst>
          </p:cNvPr>
          <p:cNvCxnSpPr>
            <a:cxnSpLocks/>
          </p:cNvCxnSpPr>
          <p:nvPr/>
        </p:nvCxnSpPr>
        <p:spPr>
          <a:xfrm>
            <a:off x="438143" y="1295400"/>
            <a:ext cx="61150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2AE6D44-7641-4274-6D01-07072CF035C1}"/>
              </a:ext>
            </a:extLst>
          </p:cNvPr>
          <p:cNvGrpSpPr/>
          <p:nvPr/>
        </p:nvGrpSpPr>
        <p:grpSpPr>
          <a:xfrm>
            <a:off x="438143" y="8529032"/>
            <a:ext cx="2083435" cy="979376"/>
            <a:chOff x="457200" y="8267602"/>
            <a:chExt cx="2083435" cy="979376"/>
          </a:xfrm>
        </p:grpSpPr>
        <p:sp>
          <p:nvSpPr>
            <p:cNvPr id="6" name="object 7">
              <a:extLst>
                <a:ext uri="{FF2B5EF4-FFF2-40B4-BE49-F238E27FC236}">
                  <a16:creationId xmlns:a16="http://schemas.microsoft.com/office/drawing/2014/main" id="{181FEF8F-B897-FBB6-49BB-A8F8057D70B8}"/>
                </a:ext>
              </a:extLst>
            </p:cNvPr>
            <p:cNvSpPr txBox="1"/>
            <p:nvPr/>
          </p:nvSpPr>
          <p:spPr>
            <a:xfrm>
              <a:off x="457200" y="8267602"/>
              <a:ext cx="2083435" cy="469359"/>
            </a:xfrm>
            <a:prstGeom prst="rect">
              <a:avLst/>
            </a:prstGeom>
          </p:spPr>
          <p:txBody>
            <a:bodyPr vert="horz" wrap="square" lIns="0" tIns="12700" rIns="0" bIns="0" rtlCol="0">
              <a:spAutoFit/>
            </a:bodyPr>
            <a:lstStyle/>
            <a:p>
              <a:pPr marR="1003935">
                <a:lnSpc>
                  <a:spcPct val="125000"/>
                </a:lnSpc>
                <a:spcBef>
                  <a:spcPts val="560"/>
                </a:spcBef>
              </a:pPr>
              <a:r>
                <a:rPr sz="800" b="1" dirty="0">
                  <a:solidFill>
                    <a:srgbClr val="FFFFFF"/>
                  </a:solidFill>
                  <a:latin typeface="Tahoma"/>
                  <a:cs typeface="Tahoma"/>
                </a:rPr>
                <a:t>Robert</a:t>
              </a:r>
              <a:r>
                <a:rPr sz="800" b="1" spc="50" dirty="0">
                  <a:solidFill>
                    <a:srgbClr val="FFFFFF"/>
                  </a:solidFill>
                  <a:latin typeface="Tahoma"/>
                  <a:cs typeface="Tahoma"/>
                </a:rPr>
                <a:t> </a:t>
              </a:r>
              <a:r>
                <a:rPr sz="800" b="1" spc="-10" dirty="0">
                  <a:solidFill>
                    <a:srgbClr val="FFFFFF"/>
                  </a:solidFill>
                  <a:latin typeface="Tahoma"/>
                  <a:cs typeface="Tahoma"/>
                </a:rPr>
                <a:t>Skioldebrand </a:t>
              </a:r>
              <a:r>
                <a:rPr sz="800" b="1" spc="-20" dirty="0">
                  <a:solidFill>
                    <a:srgbClr val="FFFFFF"/>
                  </a:solidFill>
                  <a:latin typeface="Tahoma"/>
                  <a:cs typeface="Tahoma"/>
                </a:rPr>
                <a:t>M:</a:t>
              </a:r>
              <a:r>
                <a:rPr sz="800" b="1" spc="5" dirty="0">
                  <a:solidFill>
                    <a:srgbClr val="FFFFFF"/>
                  </a:solidFill>
                  <a:latin typeface="Tahoma"/>
                  <a:cs typeface="Tahoma"/>
                </a:rPr>
                <a:t> </a:t>
              </a:r>
              <a:r>
                <a:rPr sz="800" spc="-20" dirty="0">
                  <a:solidFill>
                    <a:srgbClr val="FFFFFF"/>
                  </a:solidFill>
                  <a:latin typeface="Verdana"/>
                  <a:cs typeface="Verdana"/>
                </a:rPr>
                <a:t>07769</a:t>
              </a:r>
              <a:r>
                <a:rPr sz="800" spc="-45" dirty="0">
                  <a:solidFill>
                    <a:srgbClr val="FFFFFF"/>
                  </a:solidFill>
                  <a:latin typeface="Verdana"/>
                  <a:cs typeface="Verdana"/>
                </a:rPr>
                <a:t> </a:t>
              </a:r>
              <a:r>
                <a:rPr sz="800" spc="-50" dirty="0">
                  <a:solidFill>
                    <a:srgbClr val="FFFFFF"/>
                  </a:solidFill>
                  <a:latin typeface="Verdana"/>
                  <a:cs typeface="Verdana"/>
                </a:rPr>
                <a:t>725</a:t>
              </a:r>
              <a:r>
                <a:rPr sz="800" spc="-45" dirty="0">
                  <a:solidFill>
                    <a:srgbClr val="FFFFFF"/>
                  </a:solidFill>
                  <a:latin typeface="Verdana"/>
                  <a:cs typeface="Verdana"/>
                </a:rPr>
                <a:t> </a:t>
              </a:r>
              <a:r>
                <a:rPr sz="800" spc="-25" dirty="0">
                  <a:solidFill>
                    <a:srgbClr val="FFFFFF"/>
                  </a:solidFill>
                  <a:latin typeface="Verdana"/>
                  <a:cs typeface="Verdana"/>
                </a:rPr>
                <a:t>412</a:t>
              </a:r>
              <a:endParaRPr sz="800" dirty="0">
                <a:latin typeface="Verdana"/>
                <a:cs typeface="Verdana"/>
              </a:endParaRPr>
            </a:p>
            <a:p>
              <a:pPr>
                <a:lnSpc>
                  <a:spcPct val="100000"/>
                </a:lnSpc>
                <a:spcBef>
                  <a:spcPts val="240"/>
                </a:spcBef>
              </a:pPr>
              <a:r>
                <a:rPr sz="800" b="1" dirty="0">
                  <a:solidFill>
                    <a:srgbClr val="FFFFFF"/>
                  </a:solidFill>
                  <a:latin typeface="Tahoma"/>
                  <a:cs typeface="Tahoma"/>
                </a:rPr>
                <a:t>E:</a:t>
              </a:r>
              <a:r>
                <a:rPr sz="800" b="1" spc="-15" dirty="0">
                  <a:solidFill>
                    <a:srgbClr val="FFFFFF"/>
                  </a:solidFill>
                  <a:latin typeface="Tahoma"/>
                  <a:cs typeface="Tahoma"/>
                </a:rPr>
                <a:t> </a:t>
              </a:r>
              <a:r>
                <a:rPr sz="800" spc="-10" dirty="0">
                  <a:solidFill>
                    <a:srgbClr val="FFFFFF"/>
                  </a:solidFill>
                  <a:latin typeface="Verdana"/>
                  <a:cs typeface="Verdana"/>
                  <a:hlinkClick r:id="rId3"/>
                </a:rPr>
                <a:t>robertskioldebrand@brayfoxsmith.com</a:t>
              </a:r>
              <a:endParaRPr sz="800" dirty="0">
                <a:latin typeface="Verdana"/>
                <a:cs typeface="Verdana"/>
              </a:endParaRPr>
            </a:p>
          </p:txBody>
        </p:sp>
        <p:sp>
          <p:nvSpPr>
            <p:cNvPr id="7" name="object 9">
              <a:extLst>
                <a:ext uri="{FF2B5EF4-FFF2-40B4-BE49-F238E27FC236}">
                  <a16:creationId xmlns:a16="http://schemas.microsoft.com/office/drawing/2014/main" id="{483B49EF-EE50-3462-594C-702911A428E2}"/>
                </a:ext>
              </a:extLst>
            </p:cNvPr>
            <p:cNvSpPr txBox="1"/>
            <p:nvPr/>
          </p:nvSpPr>
          <p:spPr>
            <a:xfrm>
              <a:off x="457200" y="8764378"/>
              <a:ext cx="1591945" cy="482600"/>
            </a:xfrm>
            <a:prstGeom prst="rect">
              <a:avLst/>
            </a:prstGeom>
          </p:spPr>
          <p:txBody>
            <a:bodyPr vert="horz" wrap="square" lIns="0" tIns="43180" rIns="0" bIns="0" rtlCol="0">
              <a:spAutoFit/>
            </a:bodyPr>
            <a:lstStyle/>
            <a:p>
              <a:pPr>
                <a:lnSpc>
                  <a:spcPct val="100000"/>
                </a:lnSpc>
                <a:spcBef>
                  <a:spcPts val="340"/>
                </a:spcBef>
              </a:pPr>
              <a:r>
                <a:rPr sz="800" b="1" dirty="0">
                  <a:solidFill>
                    <a:srgbClr val="FFFFFF"/>
                  </a:solidFill>
                  <a:latin typeface="Tahoma"/>
                  <a:cs typeface="Tahoma"/>
                </a:rPr>
                <a:t>Jake</a:t>
              </a:r>
              <a:r>
                <a:rPr sz="800" b="1" spc="25" dirty="0">
                  <a:solidFill>
                    <a:srgbClr val="FFFFFF"/>
                  </a:solidFill>
                  <a:latin typeface="Tahoma"/>
                  <a:cs typeface="Tahoma"/>
                </a:rPr>
                <a:t> </a:t>
              </a:r>
              <a:r>
                <a:rPr sz="800" b="1" spc="-10" dirty="0">
                  <a:solidFill>
                    <a:srgbClr val="FFFFFF"/>
                  </a:solidFill>
                  <a:latin typeface="Tahoma"/>
                  <a:cs typeface="Tahoma"/>
                </a:rPr>
                <a:t>Stace</a:t>
              </a:r>
              <a:endParaRPr sz="800" dirty="0">
                <a:latin typeface="Tahoma"/>
                <a:cs typeface="Tahoma"/>
              </a:endParaRPr>
            </a:p>
            <a:p>
              <a:pPr>
                <a:lnSpc>
                  <a:spcPct val="100000"/>
                </a:lnSpc>
                <a:spcBef>
                  <a:spcPts val="240"/>
                </a:spcBef>
              </a:pPr>
              <a:r>
                <a:rPr sz="800" b="1" spc="-20" dirty="0">
                  <a:solidFill>
                    <a:srgbClr val="FFFFFF"/>
                  </a:solidFill>
                  <a:latin typeface="Tahoma"/>
                  <a:cs typeface="Tahoma"/>
                </a:rPr>
                <a:t>M: </a:t>
              </a:r>
              <a:r>
                <a:rPr sz="800" spc="-25" dirty="0">
                  <a:solidFill>
                    <a:srgbClr val="FFFFFF"/>
                  </a:solidFill>
                  <a:latin typeface="Verdana"/>
                  <a:cs typeface="Verdana"/>
                </a:rPr>
                <a:t>07597</a:t>
              </a:r>
              <a:r>
                <a:rPr sz="800" spc="-45" dirty="0">
                  <a:solidFill>
                    <a:srgbClr val="FFFFFF"/>
                  </a:solidFill>
                  <a:latin typeface="Verdana"/>
                  <a:cs typeface="Verdana"/>
                </a:rPr>
                <a:t> </a:t>
              </a:r>
              <a:r>
                <a:rPr sz="800" spc="-10" dirty="0">
                  <a:solidFill>
                    <a:srgbClr val="FFFFFF"/>
                  </a:solidFill>
                  <a:latin typeface="Verdana"/>
                  <a:cs typeface="Verdana"/>
                </a:rPr>
                <a:t>685</a:t>
              </a:r>
              <a:r>
                <a:rPr sz="800" spc="-60" dirty="0">
                  <a:solidFill>
                    <a:srgbClr val="FFFFFF"/>
                  </a:solidFill>
                  <a:latin typeface="Verdana"/>
                  <a:cs typeface="Verdana"/>
                </a:rPr>
                <a:t> </a:t>
              </a:r>
              <a:r>
                <a:rPr sz="800" spc="-25" dirty="0">
                  <a:solidFill>
                    <a:srgbClr val="FFFFFF"/>
                  </a:solidFill>
                  <a:latin typeface="Verdana"/>
                  <a:cs typeface="Verdana"/>
                </a:rPr>
                <a:t>889</a:t>
              </a:r>
              <a:endParaRPr sz="800" dirty="0">
                <a:latin typeface="Verdana"/>
                <a:cs typeface="Verdana"/>
              </a:endParaRPr>
            </a:p>
            <a:p>
              <a:pPr>
                <a:lnSpc>
                  <a:spcPct val="100000"/>
                </a:lnSpc>
                <a:spcBef>
                  <a:spcPts val="240"/>
                </a:spcBef>
              </a:pPr>
              <a:r>
                <a:rPr sz="800" b="1" dirty="0">
                  <a:solidFill>
                    <a:srgbClr val="FFFFFF"/>
                  </a:solidFill>
                  <a:latin typeface="Tahoma"/>
                  <a:cs typeface="Tahoma"/>
                </a:rPr>
                <a:t>E:</a:t>
              </a:r>
              <a:r>
                <a:rPr sz="800" b="1" spc="-15" dirty="0">
                  <a:solidFill>
                    <a:srgbClr val="FFFFFF"/>
                  </a:solidFill>
                  <a:latin typeface="Tahoma"/>
                  <a:cs typeface="Tahoma"/>
                </a:rPr>
                <a:t> </a:t>
              </a:r>
              <a:r>
                <a:rPr sz="800" spc="-20" dirty="0">
                  <a:solidFill>
                    <a:srgbClr val="FFFFFF"/>
                  </a:solidFill>
                  <a:latin typeface="Verdana"/>
                  <a:cs typeface="Verdana"/>
                  <a:hlinkClick r:id="rId4"/>
                </a:rPr>
                <a:t>jakestace@brayfoxsmith.com</a:t>
              </a:r>
              <a:endParaRPr sz="800" dirty="0">
                <a:latin typeface="Verdana"/>
                <a:cs typeface="Verdana"/>
              </a:endParaRPr>
            </a:p>
          </p:txBody>
        </p:sp>
      </p:grpSp>
      <p:pic>
        <p:nvPicPr>
          <p:cNvPr id="9" name="Picture 8">
            <a:extLst>
              <a:ext uri="{FF2B5EF4-FFF2-40B4-BE49-F238E27FC236}">
                <a16:creationId xmlns:a16="http://schemas.microsoft.com/office/drawing/2014/main" id="{CFC8F02C-2BE4-27A1-CDFC-9C126108E2BA}"/>
              </a:ext>
            </a:extLst>
          </p:cNvPr>
          <p:cNvPicPr>
            <a:picLocks noChangeAspect="1"/>
          </p:cNvPicPr>
          <p:nvPr/>
        </p:nvPicPr>
        <p:blipFill>
          <a:blip r:embed="rId5"/>
          <a:stretch>
            <a:fillRect/>
          </a:stretch>
        </p:blipFill>
        <p:spPr>
          <a:xfrm rot="16200000">
            <a:off x="619038" y="2597651"/>
            <a:ext cx="6093012" cy="4776990"/>
          </a:xfrm>
          <a:prstGeom prst="rect">
            <a:avLst/>
          </a:prstGeom>
        </p:spPr>
      </p:pic>
      <p:sp>
        <p:nvSpPr>
          <p:cNvPr id="11" name="TextBox 10">
            <a:extLst>
              <a:ext uri="{FF2B5EF4-FFF2-40B4-BE49-F238E27FC236}">
                <a16:creationId xmlns:a16="http://schemas.microsoft.com/office/drawing/2014/main" id="{F973D30D-C206-91E0-DD4D-F02892A02838}"/>
              </a:ext>
            </a:extLst>
          </p:cNvPr>
          <p:cNvSpPr txBox="1"/>
          <p:nvPr/>
        </p:nvSpPr>
        <p:spPr>
          <a:xfrm>
            <a:off x="438142" y="4876800"/>
            <a:ext cx="3428999" cy="477054"/>
          </a:xfrm>
          <a:prstGeom prst="rect">
            <a:avLst/>
          </a:prstGeom>
          <a:noFill/>
        </p:spPr>
        <p:txBody>
          <a:bodyPr wrap="square">
            <a:spAutoFit/>
          </a:bodyPr>
          <a:lstStyle/>
          <a:p>
            <a:r>
              <a:rPr lang="en-GB" sz="1400" b="0" i="0" u="none" strike="noStrike" baseline="0" dirty="0">
                <a:solidFill>
                  <a:srgbClr val="006993"/>
                </a:solidFill>
                <a:latin typeface="Calibri Light" panose="020F0302020204030204" pitchFamily="34" charset="0"/>
                <a:cs typeface="Calibri Light" panose="020F0302020204030204" pitchFamily="34" charset="0"/>
              </a:rPr>
              <a:t>Ground Floor P</a:t>
            </a:r>
            <a:r>
              <a:rPr lang="en-GB" sz="1400" dirty="0">
                <a:solidFill>
                  <a:srgbClr val="006993"/>
                </a:solidFill>
                <a:latin typeface="Calibri Light" panose="020F0302020204030204" pitchFamily="34" charset="0"/>
                <a:cs typeface="Calibri Light" panose="020F0302020204030204" pitchFamily="34" charset="0"/>
              </a:rPr>
              <a:t>lan</a:t>
            </a:r>
            <a:endParaRPr lang="en-GB" sz="1400" b="0" i="0" u="none" strike="noStrike" baseline="0" dirty="0">
              <a:solidFill>
                <a:srgbClr val="000000"/>
              </a:solidFill>
              <a:latin typeface="Calibri Light" panose="020F0302020204030204" pitchFamily="34" charset="0"/>
              <a:cs typeface="Calibri Light" panose="020F0302020204030204" pitchFamily="34" charset="0"/>
            </a:endParaRPr>
          </a:p>
          <a:p>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69CBCC04-C4D9-AC2C-7762-1A30B0793E11}"/>
              </a:ext>
            </a:extLst>
          </p:cNvPr>
          <p:cNvSpPr txBox="1"/>
          <p:nvPr/>
        </p:nvSpPr>
        <p:spPr>
          <a:xfrm>
            <a:off x="438143" y="1720948"/>
            <a:ext cx="3428999" cy="477054"/>
          </a:xfrm>
          <a:prstGeom prst="rect">
            <a:avLst/>
          </a:prstGeom>
          <a:noFill/>
        </p:spPr>
        <p:txBody>
          <a:bodyPr wrap="square">
            <a:spAutoFit/>
          </a:bodyPr>
          <a:lstStyle/>
          <a:p>
            <a:r>
              <a:rPr lang="en-GB" sz="1400" dirty="0">
                <a:solidFill>
                  <a:srgbClr val="006993"/>
                </a:solidFill>
                <a:latin typeface="Calibri Light" panose="020F0302020204030204" pitchFamily="34" charset="0"/>
                <a:cs typeface="Calibri Light" panose="020F0302020204030204" pitchFamily="34" charset="0"/>
              </a:rPr>
              <a:t>First</a:t>
            </a:r>
            <a:r>
              <a:rPr lang="en-GB" sz="1400" b="0" i="0" u="none" strike="noStrike" baseline="0" dirty="0">
                <a:solidFill>
                  <a:srgbClr val="006993"/>
                </a:solidFill>
                <a:latin typeface="Calibri Light" panose="020F0302020204030204" pitchFamily="34" charset="0"/>
                <a:cs typeface="Calibri Light" panose="020F0302020204030204" pitchFamily="34" charset="0"/>
              </a:rPr>
              <a:t> Floor P</a:t>
            </a:r>
            <a:r>
              <a:rPr lang="en-GB" sz="1400" dirty="0">
                <a:solidFill>
                  <a:srgbClr val="006993"/>
                </a:solidFill>
                <a:latin typeface="Calibri Light" panose="020F0302020204030204" pitchFamily="34" charset="0"/>
                <a:cs typeface="Calibri Light" panose="020F0302020204030204" pitchFamily="34" charset="0"/>
              </a:rPr>
              <a:t>lan</a:t>
            </a:r>
            <a:endParaRPr lang="en-GB" sz="1400" b="0" i="0" u="none" strike="noStrike" baseline="0" dirty="0">
              <a:solidFill>
                <a:srgbClr val="000000"/>
              </a:solidFill>
              <a:latin typeface="Calibri Light" panose="020F0302020204030204" pitchFamily="34" charset="0"/>
              <a:cs typeface="Calibri Light" panose="020F0302020204030204" pitchFamily="34" charset="0"/>
            </a:endParaRPr>
          </a:p>
          <a:p>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410591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1940</TotalTime>
  <Words>395</Words>
  <Application>Microsoft Office PowerPoint</Application>
  <PresentationFormat>A4 Paper (210x297 mm)</PresentationFormat>
  <Paragraphs>48</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 Nova</vt:lpstr>
      <vt:lpstr>Calibri</vt:lpstr>
      <vt:lpstr>Calibri Light</vt:lpstr>
      <vt:lpstr>Gotham Book</vt:lpstr>
      <vt:lpstr>Tahoma</vt:lpstr>
      <vt:lpstr>Verdana</vt:lpstr>
      <vt:lpstr>Office Theme</vt:lpstr>
      <vt:lpstr>1- 4 BRIXTON ROAD SW2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Bricknell</dc:creator>
  <cp:lastModifiedBy>Charlotte Bricknell</cp:lastModifiedBy>
  <cp:revision>15</cp:revision>
  <dcterms:created xsi:type="dcterms:W3CDTF">2022-11-18T12:12:37Z</dcterms:created>
  <dcterms:modified xsi:type="dcterms:W3CDTF">2023-06-26T15:30:23Z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2022-07-26T00:00:00Z</vt:filetime>
  </property>
  <property fmtid="{D5CDD505-2E9C-101B-9397-08002B2CF9AE}" pid="3" name="Creator">
    <vt:lpwstr>Microsoft® PowerPoint® for Microsoft 365</vt:lpwstr>
  </property>
  <property fmtid="{D5CDD505-2E9C-101B-9397-08002B2CF9AE}" pid="4" name="LastSaved">
    <vt:filetime>2022-11-18T00:00:00Z</vt:filetime>
  </property>
  <property fmtid="{D5CDD505-2E9C-101B-9397-08002B2CF9AE}" pid="5" name="Producer">
    <vt:lpwstr>Microsoft® PowerPoint® for Microsoft 365</vt:lpwstr>
  </property>
</Properties>
</file>